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4" r:id="rId19"/>
    <p:sldId id="273" r:id="rId20"/>
    <p:sldId id="275" r:id="rId21"/>
    <p:sldId id="276" r:id="rId22"/>
  </p:sldIdLst>
  <p:sldSz cx="7237413" cy="10080625"/>
  <p:notesSz cx="6888163" cy="100203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683" autoAdjust="0"/>
  </p:normalViewPr>
  <p:slideViewPr>
    <p:cSldViewPr>
      <p:cViewPr>
        <p:scale>
          <a:sx n="100" d="100"/>
          <a:sy n="100" d="100"/>
        </p:scale>
        <p:origin x="-1104" y="2946"/>
      </p:cViewPr>
      <p:guideLst>
        <p:guide orient="horz" pos="3175"/>
        <p:guide pos="22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615180" y="3"/>
            <a:ext cx="5970866" cy="448027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3118" y="4704294"/>
            <a:ext cx="5970866" cy="2240139"/>
          </a:xfrm>
        </p:spPr>
        <p:txBody>
          <a:bodyPr>
            <a:noAutofit/>
          </a:bodyPr>
          <a:lstStyle>
            <a:lvl1pPr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03118" y="6944433"/>
            <a:ext cx="5428060" cy="1456091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2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23.01.2017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7" name="Rectangle 6"/>
          <p:cNvSpPr/>
          <p:nvPr/>
        </p:nvSpPr>
        <p:spPr>
          <a:xfrm>
            <a:off x="615180" y="9072562"/>
            <a:ext cx="5970866" cy="4032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23.01.2017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15180" y="3"/>
            <a:ext cx="5970866" cy="448027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3118" y="4816302"/>
            <a:ext cx="5970866" cy="2464153"/>
          </a:xfrm>
        </p:spPr>
        <p:txBody>
          <a:bodyPr anchor="b" anchorCtr="0"/>
          <a:lstStyle>
            <a:lvl1pPr algn="l">
              <a:defRPr sz="54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3118" y="7280451"/>
            <a:ext cx="5428060" cy="1344083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23.01.2017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8" name="Rectangle 7"/>
          <p:cNvSpPr/>
          <p:nvPr/>
        </p:nvSpPr>
        <p:spPr>
          <a:xfrm>
            <a:off x="615180" y="9072562"/>
            <a:ext cx="5970866" cy="4032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3119" y="896057"/>
            <a:ext cx="2894965" cy="553762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679019" y="896057"/>
            <a:ext cx="2894965" cy="553762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23.01.2017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0706" y="896058"/>
            <a:ext cx="2894965" cy="940391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0706" y="1953898"/>
            <a:ext cx="2894965" cy="4480278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676607" y="896058"/>
            <a:ext cx="2894965" cy="940391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676607" y="1953898"/>
            <a:ext cx="2894965" cy="4480278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23.01.2017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  <p:cxnSp>
        <p:nvCxnSpPr>
          <p:cNvPr id="11" name="Straight Connector 10"/>
          <p:cNvCxnSpPr/>
          <p:nvPr/>
        </p:nvCxnSpPr>
        <p:spPr>
          <a:xfrm>
            <a:off x="600706" y="1836447"/>
            <a:ext cx="2894965" cy="233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3676607" y="1836447"/>
            <a:ext cx="2894965" cy="233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23.01.2017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23.01.2017</a:t>
            </a:fld>
            <a:endParaRPr lang="ru-R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3119" y="6720417"/>
            <a:ext cx="5370161" cy="2352146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37126" y="672042"/>
            <a:ext cx="3636859" cy="604837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3121" y="672042"/>
            <a:ext cx="2116181" cy="6048375"/>
          </a:xfrm>
        </p:spPr>
        <p:txBody>
          <a:bodyPr>
            <a:normAutofit/>
          </a:bodyPr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23.01.2017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  <p:cxnSp>
        <p:nvCxnSpPr>
          <p:cNvPr id="10" name="Straight Connector 9"/>
          <p:cNvCxnSpPr/>
          <p:nvPr/>
        </p:nvCxnSpPr>
        <p:spPr>
          <a:xfrm rot="5400000">
            <a:off x="35110" y="3696769"/>
            <a:ext cx="5600347" cy="1257"/>
          </a:xfrm>
          <a:prstGeom prst="line">
            <a:avLst/>
          </a:prstGeom>
          <a:ln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0707" y="6720417"/>
            <a:ext cx="5370161" cy="2352146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15180" y="672044"/>
            <a:ext cx="5970866" cy="4256264"/>
          </a:xfrm>
          <a:ln w="6350">
            <a:solidFill>
              <a:schemeClr val="tx2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3079" y="5152320"/>
            <a:ext cx="5850242" cy="1183072"/>
          </a:xfrm>
        </p:spPr>
        <p:txBody>
          <a:bodyPr anchor="t" anchorCtr="0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23.01.2017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23742" y="1008063"/>
            <a:ext cx="5729619" cy="5712354"/>
          </a:xfrm>
        </p:spPr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23.01.2017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03118" y="1008064"/>
            <a:ext cx="1447483" cy="795249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050601" y="1008066"/>
            <a:ext cx="4523383" cy="7168445"/>
          </a:xfrm>
        </p:spPr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23.01.2017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3118" y="6720417"/>
            <a:ext cx="5367748" cy="2352146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3118" y="1008063"/>
            <a:ext cx="5970866" cy="571235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45565" y="9126329"/>
            <a:ext cx="1688730" cy="5367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  <a:latin typeface="+mn-lt"/>
              </a:defRPr>
            </a:lvl1pPr>
          </a:lstStyle>
          <a:p>
            <a:fld id="{B4C71EC6-210F-42DE-9C53-41977AD35B3D}" type="datetimeFigureOut">
              <a:rPr lang="ru-RU" smtClean="0"/>
              <a:t>23.01.2017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3118" y="9126329"/>
            <a:ext cx="3857634" cy="5367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031178" y="8360202"/>
            <a:ext cx="603118" cy="5367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8" name="Rectangle 7"/>
          <p:cNvSpPr/>
          <p:nvPr/>
        </p:nvSpPr>
        <p:spPr>
          <a:xfrm>
            <a:off x="615180" y="3"/>
            <a:ext cx="5970866" cy="56003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615180" y="9072562"/>
            <a:ext cx="5970866" cy="4032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54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9436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686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4592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1901952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8pPr>
      <a:lvl9pPr marL="24688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4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655027" y="497115"/>
            <a:ext cx="5970866" cy="3572272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2500" b="1" dirty="0" smtClean="0">
                <a:solidFill>
                  <a:schemeClr val="tx1"/>
                </a:solidFill>
                <a:latin typeface="+mn-lt"/>
              </a:rPr>
              <a:t>Отчет о деятельности депутата городской Думы города Нижнего Новгорода по муниципальному избирательному округу </a:t>
            </a:r>
            <a:br>
              <a:rPr lang="ru-RU" sz="2500" b="1" dirty="0" smtClean="0">
                <a:solidFill>
                  <a:schemeClr val="tx1"/>
                </a:solidFill>
                <a:latin typeface="+mn-lt"/>
              </a:rPr>
            </a:br>
            <a:r>
              <a:rPr lang="ru-RU" sz="2500" b="1" u="sng" dirty="0" err="1" smtClean="0">
                <a:solidFill>
                  <a:schemeClr val="tx1"/>
                </a:solidFill>
                <a:latin typeface="+mn-lt"/>
              </a:rPr>
              <a:t>Герасичкина</a:t>
            </a:r>
            <a:r>
              <a:rPr lang="ru-RU" sz="2500" b="1" u="sng" dirty="0" smtClean="0">
                <a:solidFill>
                  <a:schemeClr val="tx1"/>
                </a:solidFill>
                <a:latin typeface="+mn-lt"/>
              </a:rPr>
              <a:t> Владимира Георгиевича </a:t>
            </a:r>
            <a:r>
              <a:rPr lang="ru-RU" sz="2500" b="1" dirty="0" smtClean="0">
                <a:solidFill>
                  <a:schemeClr val="tx1"/>
                </a:solidFill>
                <a:latin typeface="+mn-lt"/>
              </a:rPr>
              <a:t/>
            </a:r>
            <a:br>
              <a:rPr lang="ru-RU" sz="2500" b="1" dirty="0" smtClean="0">
                <a:solidFill>
                  <a:schemeClr val="tx1"/>
                </a:solidFill>
                <a:latin typeface="+mn-lt"/>
              </a:rPr>
            </a:br>
            <a:r>
              <a:rPr lang="ru-RU" sz="2500" b="1" dirty="0" smtClean="0">
                <a:solidFill>
                  <a:schemeClr val="tx1"/>
                </a:solidFill>
                <a:latin typeface="+mn-lt"/>
              </a:rPr>
              <a:t>за период  с января  2016                          по декабрь 2016года</a:t>
            </a:r>
            <a:br>
              <a:rPr lang="ru-RU" sz="2500" b="1" dirty="0" smtClean="0">
                <a:solidFill>
                  <a:schemeClr val="tx1"/>
                </a:solidFill>
                <a:latin typeface="+mn-lt"/>
              </a:rPr>
            </a:br>
            <a:endParaRPr lang="ru-RU" sz="2500" b="1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55216" y="6552480"/>
            <a:ext cx="2726580" cy="14720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 smtClean="0"/>
              <a:t>Адрес общественной приёмной</a:t>
            </a:r>
          </a:p>
          <a:p>
            <a:r>
              <a:rPr lang="ru-RU" sz="1400" b="1" dirty="0"/>
              <a:t>д</a:t>
            </a:r>
            <a:r>
              <a:rPr lang="ru-RU" sz="1400" b="1" dirty="0" smtClean="0"/>
              <a:t>епутата городской Думы:</a:t>
            </a:r>
          </a:p>
          <a:p>
            <a:endParaRPr lang="ru-RU" sz="1400" b="1" dirty="0" smtClean="0"/>
          </a:p>
          <a:p>
            <a:r>
              <a:rPr lang="ru-RU" sz="1400" b="1" dirty="0"/>
              <a:t>г</a:t>
            </a:r>
            <a:r>
              <a:rPr lang="ru-RU" sz="1400" b="1" dirty="0" smtClean="0"/>
              <a:t>. Нижний Новгород</a:t>
            </a:r>
          </a:p>
          <a:p>
            <a:r>
              <a:rPr lang="ru-RU" sz="1400" b="1" dirty="0" smtClean="0"/>
              <a:t>Улица Ярошенко 7б</a:t>
            </a:r>
          </a:p>
          <a:p>
            <a:endParaRPr lang="ru-RU" dirty="0"/>
          </a:p>
        </p:txBody>
      </p:sp>
      <p:sp>
        <p:nvSpPr>
          <p:cNvPr id="5" name="Подзаголовок 2"/>
          <p:cNvSpPr txBox="1">
            <a:spLocks/>
          </p:cNvSpPr>
          <p:nvPr/>
        </p:nvSpPr>
        <p:spPr>
          <a:xfrm>
            <a:off x="4330728" y="6552480"/>
            <a:ext cx="2906685" cy="1888926"/>
          </a:xfrm>
          <a:prstGeom prst="rect">
            <a:avLst/>
          </a:prstGeom>
        </p:spPr>
        <p:txBody>
          <a:bodyPr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9436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686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8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64592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90195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19456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468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400" b="1" dirty="0" smtClean="0"/>
              <a:t>Часы приема:</a:t>
            </a:r>
          </a:p>
          <a:p>
            <a:r>
              <a:rPr lang="ru-RU" sz="1400" b="1" dirty="0" smtClean="0"/>
              <a:t>каждый четверг по предварительной записи </a:t>
            </a:r>
          </a:p>
          <a:p>
            <a:r>
              <a:rPr lang="ru-RU" sz="1400" b="1" dirty="0" smtClean="0"/>
              <a:t>с 13:00 до 18:00</a:t>
            </a:r>
          </a:p>
          <a:p>
            <a:endParaRPr lang="ru-RU" sz="1400" b="1" dirty="0" smtClean="0"/>
          </a:p>
          <a:p>
            <a:r>
              <a:rPr lang="ru-RU" sz="1400" b="1" dirty="0" smtClean="0"/>
              <a:t>тел. 213-71-00</a:t>
            </a:r>
          </a:p>
          <a:p>
            <a:endParaRPr lang="ru-RU" dirty="0"/>
          </a:p>
        </p:txBody>
      </p:sp>
      <p:pic>
        <p:nvPicPr>
          <p:cNvPr id="7" name="Рисунок 6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247" y="3315162"/>
            <a:ext cx="4162425" cy="2774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5179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 txBox="1">
            <a:spLocks/>
          </p:cNvSpPr>
          <p:nvPr/>
        </p:nvSpPr>
        <p:spPr>
          <a:xfrm>
            <a:off x="566333" y="2808065"/>
            <a:ext cx="6055260" cy="3528391"/>
          </a:xfrm>
          <a:prstGeom prst="rect">
            <a:avLst/>
          </a:prstGeom>
        </p:spPr>
        <p:txBody>
          <a:bodyPr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9436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686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8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64592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90195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19456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468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800" b="1" i="1" dirty="0" smtClean="0"/>
              <a:t>12 </a:t>
            </a:r>
            <a:r>
              <a:rPr lang="ru-RU" sz="1800" b="1" i="1" dirty="0"/>
              <a:t>чел. с просьбой об оказании материальной помощи</a:t>
            </a:r>
          </a:p>
          <a:p>
            <a:r>
              <a:rPr lang="ru-RU" sz="1800" b="1" i="1" dirty="0"/>
              <a:t>30 чел. проконсультировано  по проблемам ЖКХ</a:t>
            </a:r>
          </a:p>
          <a:p>
            <a:r>
              <a:rPr lang="ru-RU" sz="1800" b="1" i="1" dirty="0"/>
              <a:t>2 чел. с просьбой о благоустройстве придомовой  территории</a:t>
            </a:r>
          </a:p>
          <a:p>
            <a:r>
              <a:rPr lang="ru-RU" sz="1800" b="1" i="1" dirty="0"/>
              <a:t>10чел. для получения юридической консультации</a:t>
            </a:r>
          </a:p>
          <a:p>
            <a:r>
              <a:rPr lang="ru-RU" sz="1800" b="1" i="1" dirty="0"/>
              <a:t>2чел. с вопросом о трудоустройстве</a:t>
            </a:r>
          </a:p>
          <a:p>
            <a:r>
              <a:rPr lang="ru-RU" sz="1800" b="1" i="1" dirty="0"/>
              <a:t>Д</a:t>
            </a:r>
            <a:r>
              <a:rPr lang="ru-RU" sz="1800" b="1" i="1" dirty="0" smtClean="0"/>
              <a:t>ано </a:t>
            </a:r>
            <a:r>
              <a:rPr lang="en-US" sz="1800" b="1" i="1" dirty="0" smtClean="0"/>
              <a:t>5</a:t>
            </a:r>
            <a:r>
              <a:rPr lang="ru-RU" sz="1800" b="1" i="1" dirty="0" smtClean="0"/>
              <a:t>0 </a:t>
            </a:r>
            <a:r>
              <a:rPr lang="ru-RU" sz="1800" b="1" i="1" dirty="0"/>
              <a:t>телефонных консультаций</a:t>
            </a:r>
          </a:p>
          <a:p>
            <a:endParaRPr lang="ru-RU" sz="1800" b="1" dirty="0" smtClean="0"/>
          </a:p>
          <a:p>
            <a:pPr marL="0" indent="0">
              <a:buFont typeface="Arial" pitchFamily="34" charset="0"/>
              <a:buNone/>
            </a:pPr>
            <a:endParaRPr lang="ru-RU" sz="1800" b="1" dirty="0" smtClean="0"/>
          </a:p>
          <a:p>
            <a:pPr marL="0" indent="0">
              <a:buFont typeface="Arial" pitchFamily="34" charset="0"/>
              <a:buNone/>
            </a:pPr>
            <a:endParaRPr lang="ru-RU" sz="1800" b="1" dirty="0" smtClean="0"/>
          </a:p>
          <a:p>
            <a:endParaRPr lang="ru-RU" sz="1800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73871" y="0"/>
            <a:ext cx="6640184" cy="22557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b="1" dirty="0"/>
              <a:t>В общественную приемную депутата за период с января </a:t>
            </a:r>
            <a:r>
              <a:rPr lang="ru-RU" sz="2000" b="1" dirty="0" smtClean="0"/>
              <a:t>2016 года по 31 декабря 2016 года-</a:t>
            </a:r>
          </a:p>
          <a:p>
            <a:r>
              <a:rPr lang="ru-RU" sz="2000" b="1" dirty="0" smtClean="0"/>
              <a:t>56 </a:t>
            </a:r>
            <a:r>
              <a:rPr lang="ru-RU" sz="2000" b="1" dirty="0"/>
              <a:t>жителей Нижнего Новгорода,</a:t>
            </a:r>
            <a:r>
              <a:rPr lang="ru-RU" sz="2000" dirty="0"/>
              <a:t> </a:t>
            </a:r>
            <a:r>
              <a:rPr lang="ru-RU" sz="2000" b="1" dirty="0"/>
              <a:t>14 </a:t>
            </a:r>
            <a:r>
              <a:rPr lang="ru-RU" sz="2000" b="1" dirty="0" smtClean="0"/>
              <a:t>обращений от общественных </a:t>
            </a:r>
            <a:r>
              <a:rPr lang="ru-RU" sz="2000" b="1" dirty="0"/>
              <a:t>организаций, 21обращение от муниципальных </a:t>
            </a:r>
            <a:r>
              <a:rPr lang="ru-RU" sz="2000" b="1" dirty="0" smtClean="0"/>
              <a:t>бюджетных образовательных учреждений, </a:t>
            </a:r>
            <a:r>
              <a:rPr lang="ru-RU" sz="2000" b="1" dirty="0"/>
              <a:t>8 обращений от </a:t>
            </a:r>
            <a:r>
              <a:rPr lang="ru-RU" sz="2000" b="1" dirty="0" smtClean="0"/>
              <a:t>администрации районов</a:t>
            </a:r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val="2580741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264096" y="1778"/>
            <a:ext cx="6633233" cy="181610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За отчетный период, </a:t>
            </a: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 поддержке </a:t>
            </a:r>
            <a:endParaRPr lang="ru-RU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Владимира </a:t>
            </a:r>
            <a:r>
              <a:rPr lang="ru-RU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Герасичкина</a:t>
            </a: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организованы  и проведены следующие мероприятия</a:t>
            </a:r>
            <a:r>
              <a:rPr lang="ru-RU" sz="2400" dirty="0"/>
              <a:t>:</a:t>
            </a:r>
          </a:p>
          <a:p>
            <a:pPr algn="ctr"/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22" name="Прямоугольник 21"/>
          <p:cNvSpPr/>
          <p:nvPr/>
        </p:nvSpPr>
        <p:spPr>
          <a:xfrm>
            <a:off x="438025" y="1819382"/>
            <a:ext cx="6155334" cy="9396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Поддержана инициатива  распространения педагогического опыта лучших учителей Московского района города Нижнего Новгорода</a:t>
            </a:r>
            <a:r>
              <a:rPr lang="ru-RU" dirty="0"/>
              <a:t>.</a:t>
            </a:r>
          </a:p>
        </p:txBody>
      </p:sp>
      <p:pic>
        <p:nvPicPr>
          <p:cNvPr id="44" name="Рисунок 43" descr="C:\Users\Владимир\Desktop\благодарность управления образования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0474" y="2988546"/>
            <a:ext cx="4032448" cy="543614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68871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31021" y="594860"/>
            <a:ext cx="5905825" cy="9396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Организовано </a:t>
            </a:r>
            <a:r>
              <a:rPr lang="ru-RU" b="1" dirty="0"/>
              <a:t>и проведено праздничное мероприятие  </a:t>
            </a:r>
            <a:r>
              <a:rPr lang="ru-RU" b="1" dirty="0" smtClean="0"/>
              <a:t>с торжественным  вручением </a:t>
            </a:r>
            <a:r>
              <a:rPr lang="ru-RU" b="1" dirty="0"/>
              <a:t>памятных медалей ЦК </a:t>
            </a:r>
            <a:r>
              <a:rPr lang="ru-RU" b="1" dirty="0" smtClean="0"/>
              <a:t>КПРФ   </a:t>
            </a:r>
            <a:r>
              <a:rPr lang="ru-RU" b="1" dirty="0"/>
              <a:t>«Дети войны».</a:t>
            </a:r>
          </a:p>
        </p:txBody>
      </p:sp>
      <p:pic>
        <p:nvPicPr>
          <p:cNvPr id="3" name="Рисунок 2" descr="C:\Users\Владимир\Desktop\инф для сайта гор думы,фото,эмблемы\для гор думы  дети войны 16.02.16\IMG_0636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474" y="2255772"/>
            <a:ext cx="3377459" cy="2423227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 descr="C:\Users\Владимир\Desktop\инф для сайта гор думы,фото,эмблемы\для гор думы  дети войны 16.02.16\IMG_0566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8506" y="2255772"/>
            <a:ext cx="3377459" cy="2423227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734530" y="4748685"/>
            <a:ext cx="6362892" cy="6577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Организована и проведена встреча ветеранов Великой </a:t>
            </a:r>
            <a:r>
              <a:rPr lang="ru-RU" b="1" dirty="0" smtClean="0"/>
              <a:t>		Отечественной </a:t>
            </a:r>
            <a:r>
              <a:rPr lang="ru-RU" b="1" dirty="0"/>
              <a:t>войны </a:t>
            </a:r>
          </a:p>
        </p:txBody>
      </p:sp>
      <p:pic>
        <p:nvPicPr>
          <p:cNvPr id="6" name="Рисунок 5" descr="C:\Users\Владимир\Desktop\инф для сайта гор думы,фото,эмблемы\для размещения встреча ветеранов ВОВ 19.02.16\IMG_0758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512" y="5626531"/>
            <a:ext cx="3176420" cy="2384456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C:\Users\Владимир\Desktop\инф для сайта гор думы,фото,эмблемы\для размещения встреча ветеранов ВОВ 19.02.16\IMG_0735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9634" y="5626532"/>
            <a:ext cx="3175200" cy="238491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24714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79036" y="570393"/>
            <a:ext cx="6459301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Поддержаны:</a:t>
            </a:r>
          </a:p>
          <a:p>
            <a:r>
              <a:rPr lang="ru-RU" b="1" dirty="0"/>
              <a:t>инициатива «О поздравлении ветеранов Великой Отечественной Войны с Днем защитника Отечества</a:t>
            </a:r>
            <a:r>
              <a:rPr lang="ru-RU" b="1" dirty="0" smtClean="0"/>
              <a:t>»,</a:t>
            </a:r>
            <a:r>
              <a:rPr lang="en-US" b="1" dirty="0" smtClean="0"/>
              <a:t> </a:t>
            </a:r>
            <a:r>
              <a:rPr lang="ru-RU" b="1" dirty="0" smtClean="0"/>
              <a:t>Совета </a:t>
            </a:r>
            <a:r>
              <a:rPr lang="ru-RU" b="1" dirty="0"/>
              <a:t>ветеранов войны и труда микрорайона </a:t>
            </a:r>
            <a:r>
              <a:rPr lang="ru-RU" b="1" dirty="0" err="1" smtClean="0"/>
              <a:t>Орджоникидзе,работа</a:t>
            </a:r>
            <a:r>
              <a:rPr lang="ru-RU" b="1" dirty="0" smtClean="0"/>
              <a:t> </a:t>
            </a:r>
            <a:r>
              <a:rPr lang="ru-RU" b="1" dirty="0"/>
              <a:t>отчетной конференции совета ТОС микрорайона </a:t>
            </a:r>
            <a:r>
              <a:rPr lang="ru-RU" b="1" dirty="0" err="1" smtClean="0"/>
              <a:t>Орджоникидзе,работа</a:t>
            </a:r>
            <a:r>
              <a:rPr lang="ru-RU" b="1" dirty="0" smtClean="0"/>
              <a:t> </a:t>
            </a:r>
            <a:r>
              <a:rPr lang="ru-RU" b="1" dirty="0"/>
              <a:t>отчетной конференции совета ТОС «</a:t>
            </a:r>
            <a:r>
              <a:rPr lang="ru-RU" b="1" dirty="0" err="1"/>
              <a:t>Авиационный</a:t>
            </a:r>
            <a:r>
              <a:rPr lang="ru-RU" b="1" dirty="0" err="1" smtClean="0"/>
              <a:t>»,инициатива</a:t>
            </a:r>
            <a:r>
              <a:rPr lang="ru-RU" b="1" dirty="0" smtClean="0"/>
              <a:t> </a:t>
            </a:r>
            <a:r>
              <a:rPr lang="ru-RU" b="1" dirty="0"/>
              <a:t>по проведению праздничных мероприятий, посвященных Дню 8 марта ТОС «Калининский</a:t>
            </a:r>
            <a:r>
              <a:rPr lang="ru-RU" b="1" dirty="0" smtClean="0"/>
              <a:t>»</a:t>
            </a:r>
            <a:r>
              <a:rPr lang="en-US" b="1" dirty="0" smtClean="0"/>
              <a:t>, </a:t>
            </a:r>
            <a:r>
              <a:rPr lang="ru-RU" b="1" dirty="0" smtClean="0"/>
              <a:t>была</a:t>
            </a:r>
            <a:r>
              <a:rPr lang="ru-RU" b="1" dirty="0"/>
              <a:t> </a:t>
            </a:r>
            <a:r>
              <a:rPr lang="ru-RU" b="1" dirty="0" smtClean="0"/>
              <a:t>оказана благотворительная помощь </a:t>
            </a:r>
            <a:r>
              <a:rPr lang="ru-RU" b="1" dirty="0"/>
              <a:t>в организации и проведении новогодних мероприятий для ветеранов ТОС поселков Новый и Кооперативный</a:t>
            </a:r>
          </a:p>
        </p:txBody>
      </p:sp>
      <p:pic>
        <p:nvPicPr>
          <p:cNvPr id="3" name="Рисунок 2" descr="C:\Users\Владимир\Desktop\инф для сайта гор думы,фото,эмблемы\к отчету за 2016\письмо ТОС авиационный\IMG_0813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581" y="4893758"/>
            <a:ext cx="3051106" cy="3883701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 descr="C:\Users\Владимир\Desktop\инф для сайта гор думы,фото,эмблемы\к отчету за 2016\ТОС Новый благодарность 2\0002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9405" y="4893761"/>
            <a:ext cx="3035692" cy="388369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18906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55029" y="736492"/>
            <a:ext cx="577537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Организована </a:t>
            </a:r>
            <a:r>
              <a:rPr lang="ru-RU" b="1" dirty="0" smtClean="0"/>
              <a:t>встреча, а также </a:t>
            </a:r>
            <a:r>
              <a:rPr lang="ru-RU" b="1" dirty="0"/>
              <a:t>экскурсия по </a:t>
            </a:r>
            <a:r>
              <a:rPr lang="ru-RU" b="1" dirty="0" smtClean="0"/>
              <a:t>зоопарку « Лимпопо», </a:t>
            </a:r>
            <a:r>
              <a:rPr lang="ru-RU" b="1" dirty="0"/>
              <a:t>официальной делегации из города-побратима Минска </a:t>
            </a:r>
            <a:r>
              <a:rPr lang="ru-RU" b="1" dirty="0" smtClean="0"/>
              <a:t>(Республика </a:t>
            </a:r>
            <a:r>
              <a:rPr lang="ru-RU" b="1" dirty="0"/>
              <a:t>Беларусь).</a:t>
            </a:r>
          </a:p>
          <a:p>
            <a:r>
              <a:rPr lang="ru-RU" b="1" dirty="0"/>
              <a:t> 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668637" y="2087984"/>
            <a:ext cx="5851367" cy="9396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i="1" dirty="0"/>
              <a:t>Оказана помощь в проведении 1-ого открытого городского фестиваля-конкурса авторской песни и поэзии  «На все лады» (19.03.16-20.03.16</a:t>
            </a:r>
            <a:r>
              <a:rPr lang="ru-RU" b="1" i="1" dirty="0" smtClean="0"/>
              <a:t>) </a:t>
            </a:r>
            <a:endParaRPr lang="ru-RU" b="1" i="1" dirty="0"/>
          </a:p>
        </p:txBody>
      </p:sp>
      <p:pic>
        <p:nvPicPr>
          <p:cNvPr id="4" name="Рисунок 3" descr="C:\Users\Владимир\Desktop\на все лады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274" y="3744168"/>
            <a:ext cx="3055796" cy="392692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4069" y="3744168"/>
            <a:ext cx="3056400" cy="3934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7238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629394" y="822036"/>
            <a:ext cx="5976664" cy="20621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alt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Оказана спонсорская помощь</a:t>
            </a:r>
            <a:r>
              <a:rPr kumimoji="0" lang="ru-RU" altLang="ru-RU" sz="16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alt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Государственному бюджетному учреждению</a:t>
            </a:r>
            <a:r>
              <a:rPr kumimoji="0" lang="ru-RU" altLang="ru-RU" sz="16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alt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«Комплексный центр социального</a:t>
            </a:r>
            <a:r>
              <a:rPr kumimoji="0" lang="ru-RU" altLang="ru-RU" sz="16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alt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обслуживания населения Московского района</a:t>
            </a:r>
            <a:r>
              <a:rPr kumimoji="0" lang="ru-RU" altLang="ru-RU" sz="16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  </a:t>
            </a:r>
            <a:r>
              <a:rPr kumimoji="0" lang="ru-RU" alt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города Нижнего Новгорода»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alt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в организации экскурсионной поездки</a:t>
            </a:r>
            <a:r>
              <a:rPr kumimoji="0" lang="ru-RU" altLang="ru-RU" sz="16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alt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 в город Семенов 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altLang="ru-RU" sz="1600" dirty="0" smtClean="0"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alt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Нижегородской области для детей, оказавшихся в трудной жизненной</a:t>
            </a:r>
            <a:r>
              <a:rPr kumimoji="0" lang="ru-RU" altLang="ru-RU" sz="16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alt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ситуации и социально опасном положении, детей с ограниченными возможностями здоровья, детей из многодетных семей.</a:t>
            </a:r>
            <a:endParaRPr kumimoji="0" lang="ru-RU" alt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pic>
        <p:nvPicPr>
          <p:cNvPr id="1025" name="Рисунок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6418" y="3277864"/>
            <a:ext cx="4794373" cy="57500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2" y="4968706"/>
            <a:ext cx="188493" cy="3758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753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3044" y="643673"/>
            <a:ext cx="6535293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Оказана помощь библиотеке </a:t>
            </a:r>
            <a:r>
              <a:rPr lang="ru-RU" b="1" dirty="0" err="1"/>
              <a:t>А.Пешкова</a:t>
            </a:r>
            <a:r>
              <a:rPr lang="ru-RU" b="1" dirty="0"/>
              <a:t> </a:t>
            </a:r>
            <a:endParaRPr lang="ru-RU" b="1" dirty="0" smtClean="0"/>
          </a:p>
          <a:p>
            <a:r>
              <a:rPr lang="ru-RU" b="1" dirty="0" smtClean="0"/>
              <a:t>"</a:t>
            </a:r>
            <a:r>
              <a:rPr lang="ru-RU" b="1" dirty="0"/>
              <a:t>Весенние приключения детской книги в Нижнем Новгороде", в качестве призов библиотека преподносила печатную продукцию и </a:t>
            </a:r>
            <a:r>
              <a:rPr lang="ru-RU" b="1" dirty="0" smtClean="0"/>
              <a:t>билеты в зоопарк </a:t>
            </a:r>
            <a:r>
              <a:rPr lang="ru-RU" b="1" dirty="0"/>
              <a:t>«Лимпопо»</a:t>
            </a:r>
          </a:p>
          <a:p>
            <a:r>
              <a:rPr lang="ru-RU" dirty="0"/>
              <a:t> </a:t>
            </a:r>
            <a:endParaRPr lang="ru-RU" dirty="0" smtClean="0"/>
          </a:p>
          <a:p>
            <a:endParaRPr lang="ru-RU" dirty="0"/>
          </a:p>
          <a:p>
            <a:endParaRPr lang="ru-RU" dirty="0"/>
          </a:p>
          <a:p>
            <a:r>
              <a:rPr lang="ru-RU" b="1" dirty="0"/>
              <a:t>Оказана поддержка Союзу танцевального спорта  России Танцевально-спортивному клубу «Натали» во вручении призов участникам Всероссийского традиционного конкурса «Вальс победы-2016»</a:t>
            </a:r>
          </a:p>
        </p:txBody>
      </p:sp>
      <p:pic>
        <p:nvPicPr>
          <p:cNvPr id="3" name="Рисунок 2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64" r="-1340" b="48055"/>
          <a:stretch/>
        </p:blipFill>
        <p:spPr bwMode="auto">
          <a:xfrm>
            <a:off x="1098427" y="4087707"/>
            <a:ext cx="5088065" cy="344403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184241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2" y="44708"/>
            <a:ext cx="188493" cy="3758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00278530"/>
              </p:ext>
            </p:extLst>
          </p:nvPr>
        </p:nvGraphicFramePr>
        <p:xfrm>
          <a:off x="1098426" y="2329050"/>
          <a:ext cx="4523952" cy="617139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2" name="Acrobat Document" r:id="rId3" imgW="5667037" imgH="8019948" progId="AcroExch.Document.DC">
                  <p:embed/>
                </p:oleObj>
              </mc:Choice>
              <mc:Fallback>
                <p:oleObj name="Acrobat Document" r:id="rId3" imgW="5667037" imgH="8019948" progId="AcroExch.Document.DC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98426" y="2329050"/>
                        <a:ext cx="4523952" cy="6171392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601967" y="716950"/>
            <a:ext cx="569938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Оказана помощь в поощрении  участников IV </a:t>
            </a:r>
            <a:r>
              <a:rPr lang="ru-RU" b="1" dirty="0" smtClean="0"/>
              <a:t>Российско-Французского детского фестиваля-конкурса ансамблевого </a:t>
            </a:r>
            <a:r>
              <a:rPr lang="ru-RU" b="1" dirty="0" err="1"/>
              <a:t>музицирования</a:t>
            </a:r>
            <a:r>
              <a:rPr lang="ru-RU" b="1" dirty="0"/>
              <a:t> "Концертино</a:t>
            </a:r>
            <a:r>
              <a:rPr lang="ru-RU" b="1" dirty="0" smtClean="0"/>
              <a:t>"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773326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33328" y="497115"/>
            <a:ext cx="5775375" cy="9396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Организовано и проведено праздничное мероприятие  для </a:t>
            </a:r>
            <a:r>
              <a:rPr lang="ru-RU" b="1" dirty="0" smtClean="0"/>
              <a:t>«детей войны» </a:t>
            </a:r>
            <a:r>
              <a:rPr lang="ru-RU" b="1" dirty="0"/>
              <a:t>с </a:t>
            </a:r>
            <a:r>
              <a:rPr lang="ru-RU" b="1" dirty="0" smtClean="0"/>
              <a:t>торжественным  вручением </a:t>
            </a:r>
            <a:r>
              <a:rPr lang="ru-RU" b="1" dirty="0"/>
              <a:t>памятных медалей ЦК КПРФ «Дети войны</a:t>
            </a:r>
            <a:r>
              <a:rPr lang="ru-RU" b="1" dirty="0" smtClean="0"/>
              <a:t>»</a:t>
            </a:r>
            <a:endParaRPr lang="ru-RU" b="1" dirty="0"/>
          </a:p>
        </p:txBody>
      </p:sp>
      <p:pic>
        <p:nvPicPr>
          <p:cNvPr id="3" name="Рисунок 2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118" y="1436722"/>
            <a:ext cx="4483516" cy="2944094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674824" y="4686925"/>
            <a:ext cx="5622553" cy="9396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Организовано поздравление с 90-летним юбилеем  участника  Великой Отечественной войны  </a:t>
            </a:r>
            <a:r>
              <a:rPr lang="ru-RU" b="1" dirty="0" err="1"/>
              <a:t>Лукоянова</a:t>
            </a:r>
            <a:r>
              <a:rPr lang="ru-RU" b="1" dirty="0"/>
              <a:t> Юрия Михайловича.</a:t>
            </a:r>
            <a:endParaRPr lang="ru-RU" dirty="0"/>
          </a:p>
        </p:txBody>
      </p:sp>
      <p:pic>
        <p:nvPicPr>
          <p:cNvPr id="5" name="Рисунок 4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057" y="5626531"/>
            <a:ext cx="4942084" cy="31509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21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3044" y="570393"/>
            <a:ext cx="6535293" cy="16286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/>
              <a:t>Организовано и проведено торжественное награждение ценными призами победителей районного фотоконкурса «Счастливы в Нижнем Новгороде».</a:t>
            </a:r>
          </a:p>
          <a:p>
            <a:r>
              <a:rPr lang="ru-RU" sz="1400" b="1" dirty="0"/>
              <a:t>К награждению были представлены три супружеские пары состоящие в браке более 50-ти лет, с активной жизненной позицией, достигшие результатов в различных сферах деятельности, и внесшие весомый вклад в развитие города Нижнего Новгорода и Московского района. Поощрительные призы получили восемь супружеских </a:t>
            </a:r>
            <a:r>
              <a:rPr lang="ru-RU" sz="1400" b="1" dirty="0" smtClean="0"/>
              <a:t>пар.</a:t>
            </a:r>
            <a:endParaRPr lang="ru-RU" sz="1400" b="1" dirty="0"/>
          </a:p>
        </p:txBody>
      </p:sp>
      <p:pic>
        <p:nvPicPr>
          <p:cNvPr id="3" name="Рисунок 2" descr="C:\Users\Владимир\Desktop\инф для сайта гор думы,фото,эмблемы\счастливы\4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4450" y="2329050"/>
            <a:ext cx="4392488" cy="278454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769015" y="5214241"/>
            <a:ext cx="6003350" cy="10335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 smtClean="0"/>
              <a:t>Организовано </a:t>
            </a:r>
            <a:r>
              <a:rPr lang="ru-RU" sz="1400" b="1" dirty="0"/>
              <a:t>и </a:t>
            </a:r>
            <a:r>
              <a:rPr lang="ru-RU" sz="1400" b="1" dirty="0" smtClean="0"/>
              <a:t>проведено очередное праздничное мероприятие  </a:t>
            </a:r>
            <a:r>
              <a:rPr lang="ru-RU" sz="1400" b="1" dirty="0"/>
              <a:t>для </a:t>
            </a:r>
            <a:r>
              <a:rPr lang="ru-RU" sz="1400" b="1" dirty="0" smtClean="0"/>
              <a:t>«детей войны» </a:t>
            </a:r>
            <a:r>
              <a:rPr lang="ru-RU" sz="1400" b="1" dirty="0"/>
              <a:t>с </a:t>
            </a:r>
            <a:r>
              <a:rPr lang="ru-RU" sz="1400" b="1" dirty="0" smtClean="0"/>
              <a:t>торжественным вручением </a:t>
            </a:r>
            <a:r>
              <a:rPr lang="ru-RU" sz="1400" b="1" dirty="0"/>
              <a:t>памятных медалей ЦК КПРФ «Дети войны».</a:t>
            </a:r>
          </a:p>
          <a:p>
            <a:r>
              <a:rPr lang="ru-RU" dirty="0"/>
              <a:t> 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044" y="6110227"/>
            <a:ext cx="2742700" cy="29084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6089" y="6102308"/>
            <a:ext cx="3446276" cy="29084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90208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594370" y="643671"/>
            <a:ext cx="615487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Оказана помощь и содействие в </a:t>
            </a:r>
            <a:r>
              <a:rPr lang="ru-RU" b="1" dirty="0" smtClean="0"/>
              <a:t>благоустройстве территории Московского района г. Нижнего </a:t>
            </a:r>
            <a:r>
              <a:rPr lang="ru-RU" b="1" dirty="0"/>
              <a:t>Н</a:t>
            </a:r>
            <a:r>
              <a:rPr lang="ru-RU" b="1" dirty="0" smtClean="0"/>
              <a:t>овгорода: </a:t>
            </a:r>
            <a:r>
              <a:rPr lang="ru-RU" dirty="0" smtClean="0"/>
              <a:t>приведено </a:t>
            </a:r>
            <a:r>
              <a:rPr lang="ru-RU" dirty="0"/>
              <a:t>в порядок </a:t>
            </a:r>
            <a:r>
              <a:rPr lang="ru-RU" dirty="0" smtClean="0"/>
              <a:t>дорожное асфальтовое покрытие </a:t>
            </a:r>
            <a:r>
              <a:rPr lang="ru-RU" dirty="0"/>
              <a:t>в районе бульвара Авиастроителей в границах улиц: Баранова, Ярошенко, Чаадаева.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330" y="2182496"/>
            <a:ext cx="2736304" cy="36714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0635" y="5680474"/>
            <a:ext cx="4071937" cy="29619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82982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7458" y="2109218"/>
            <a:ext cx="4824536" cy="63499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511993" y="716948"/>
            <a:ext cx="6455469" cy="7516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/>
              <a:t>Оказана помощь в организации учебно-воспитательного процесса, укреплении материально-технической базы, подготовке образовательных учреждений Московского района к новому 2016-2017 учебному  году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344878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Владимир\Desktop\инф для сайта гор думы,фото,эмблемы\к отчету за 2016\1 сентября\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069300" y="-11709033"/>
            <a:ext cx="4860000" cy="32971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331" y="1889385"/>
            <a:ext cx="3458345" cy="23448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34330" y="716948"/>
            <a:ext cx="6840760" cy="6577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Организовано бесплатное посещение зоопарка «Лимпопо» для детей 6ти-7ми лет, приуроченное ко Дню </a:t>
            </a:r>
            <a:r>
              <a:rPr lang="ru-RU" b="1" dirty="0" smtClean="0"/>
              <a:t>знаний</a:t>
            </a:r>
            <a:endParaRPr lang="ru-RU" b="1" dirty="0"/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5039" y="1889385"/>
            <a:ext cx="3459705" cy="23446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34331" y="4429569"/>
            <a:ext cx="6900413" cy="9396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Организована акция </a:t>
            </a:r>
            <a:r>
              <a:rPr lang="ru-RU" b="1" dirty="0"/>
              <a:t>"Делай добро рядом</a:t>
            </a:r>
            <a:r>
              <a:rPr lang="ru-RU" b="1" dirty="0" smtClean="0"/>
              <a:t>", где все  </a:t>
            </a:r>
            <a:r>
              <a:rPr lang="ru-RU" b="1" dirty="0"/>
              <a:t>средства от посещения зоопарка «Лимпопо»  </a:t>
            </a:r>
            <a:r>
              <a:rPr lang="ru-RU" b="1" dirty="0" smtClean="0"/>
              <a:t>потрачены </a:t>
            </a:r>
            <a:r>
              <a:rPr lang="ru-RU" b="1" dirty="0"/>
              <a:t>на ремонт школы №69 </a:t>
            </a:r>
          </a:p>
        </p:txBody>
      </p:sp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0434" y="5976415"/>
            <a:ext cx="4824536" cy="24573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87164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26785" y="827749"/>
            <a:ext cx="6552728" cy="6577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Организован конкурс и вручен Ценный </a:t>
            </a:r>
            <a:r>
              <a:rPr lang="ru-RU" b="1" dirty="0"/>
              <a:t>приз и подарки за сбор урожая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785" y="1596276"/>
            <a:ext cx="3366000" cy="22851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8353" y="1596276"/>
            <a:ext cx="3365500" cy="22851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18748" y="4160984"/>
            <a:ext cx="6731500" cy="5950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/>
              <a:t>Состоялось Мероприятие с вручением медалей ЦК КПРФ «Дети войны», приуроченное </a:t>
            </a:r>
            <a:r>
              <a:rPr lang="ru-RU" sz="1600" b="1" dirty="0"/>
              <a:t>к </a:t>
            </a:r>
            <a:r>
              <a:rPr lang="ru-RU" sz="1600" b="1" dirty="0" smtClean="0"/>
              <a:t>празднованию  </a:t>
            </a:r>
            <a:r>
              <a:rPr lang="ru-RU" sz="1600" b="1" dirty="0"/>
              <a:t>Дня народного единства</a:t>
            </a:r>
          </a:p>
        </p:txBody>
      </p:sp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503" y="5001542"/>
            <a:ext cx="3371850" cy="22891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7729" y="6725692"/>
            <a:ext cx="3286125" cy="22891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17895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82402" y="781279"/>
            <a:ext cx="6264696" cy="7516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 smtClean="0"/>
              <a:t>Проведен Экологический </a:t>
            </a:r>
            <a:r>
              <a:rPr lang="ru-RU" sz="1400" b="1" dirty="0"/>
              <a:t>конкурс «Синичкин день</a:t>
            </a:r>
            <a:r>
              <a:rPr lang="ru-RU" sz="1400" b="1" dirty="0" smtClean="0"/>
              <a:t>»,  </a:t>
            </a:r>
            <a:r>
              <a:rPr lang="ru-RU" sz="1400" b="1" dirty="0"/>
              <a:t>все кормушки, оставшиеся в зоопарке после  празднования </a:t>
            </a:r>
            <a:r>
              <a:rPr lang="ru-RU" sz="1400" b="1" dirty="0" smtClean="0"/>
              <a:t>которого, были повешены во </a:t>
            </a:r>
            <a:r>
              <a:rPr lang="ru-RU" sz="1400" b="1" dirty="0"/>
              <a:t>дворы всех районов города.</a:t>
            </a:r>
            <a:r>
              <a:rPr lang="ru-RU" sz="1400" b="1" dirty="0" smtClean="0"/>
              <a:t> </a:t>
            </a:r>
            <a:endParaRPr lang="ru-RU" sz="1400" b="1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8466" y="1532964"/>
            <a:ext cx="4435956" cy="30071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8467" y="5040313"/>
            <a:ext cx="4435957" cy="30043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30701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42528" y="790225"/>
            <a:ext cx="6480720" cy="6577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Сделан Подарок ко «Дню матери» в виде </a:t>
            </a:r>
            <a:endParaRPr lang="ru-RU" b="1" dirty="0"/>
          </a:p>
          <a:p>
            <a:r>
              <a:rPr lang="ru-RU" b="1" dirty="0" smtClean="0"/>
              <a:t>Бесплатного посещения зоопарка «Лимпопо»</a:t>
            </a:r>
            <a:endParaRPr lang="ru-RU" b="1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339" y="1757092"/>
            <a:ext cx="3157537" cy="21405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2848" y="1757092"/>
            <a:ext cx="3200400" cy="21405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06338" y="4474035"/>
            <a:ext cx="6644902" cy="9396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Состоялось </a:t>
            </a:r>
            <a:r>
              <a:rPr lang="ru-RU" b="1" dirty="0"/>
              <a:t>торжественное открытие школьной </a:t>
            </a:r>
            <a:r>
              <a:rPr lang="ru-RU" b="1" dirty="0" smtClean="0"/>
              <a:t>столовой «МБОУ школа №69» </a:t>
            </a:r>
            <a:r>
              <a:rPr lang="ru-RU" b="1" dirty="0"/>
              <a:t>после ремонта, инициатором которого является Владимир </a:t>
            </a:r>
            <a:r>
              <a:rPr lang="ru-RU" b="1" dirty="0" err="1"/>
              <a:t>Герасичкин</a:t>
            </a:r>
            <a:r>
              <a:rPr lang="ru-RU" dirty="0"/>
              <a:t>.</a:t>
            </a:r>
          </a:p>
        </p:txBody>
      </p:sp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339" y="5846364"/>
            <a:ext cx="3242035" cy="2198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9125" y="5846364"/>
            <a:ext cx="3289015" cy="2198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648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66378" y="643671"/>
            <a:ext cx="6220816" cy="6577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Благодарность депутату Владимиру </a:t>
            </a:r>
            <a:r>
              <a:rPr lang="ru-RU" b="1" dirty="0" err="1"/>
              <a:t>Герасичкину</a:t>
            </a:r>
            <a:r>
              <a:rPr lang="ru-RU" b="1" dirty="0"/>
              <a:t>  от МБОУ «Школа №69»</a:t>
            </a:r>
            <a:endParaRPr lang="ru-RU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4370" y="1522999"/>
            <a:ext cx="4728592" cy="65991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87396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22362" y="716948"/>
            <a:ext cx="6120680" cy="6577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П</a:t>
            </a:r>
            <a:r>
              <a:rPr lang="ru-RU" b="1" dirty="0" smtClean="0"/>
              <a:t>ринял </a:t>
            </a:r>
            <a:r>
              <a:rPr lang="ru-RU" b="1" dirty="0"/>
              <a:t>участие в праздновании 46-ти </a:t>
            </a:r>
            <a:r>
              <a:rPr lang="ru-RU" b="1" dirty="0" err="1"/>
              <a:t>летия</a:t>
            </a:r>
            <a:r>
              <a:rPr lang="ru-RU" b="1" dirty="0"/>
              <a:t> со дня </a:t>
            </a:r>
            <a:r>
              <a:rPr lang="ru-RU" b="1" dirty="0" smtClean="0"/>
              <a:t>образования </a:t>
            </a:r>
            <a:r>
              <a:rPr lang="ru-RU" b="1" dirty="0"/>
              <a:t>Московского района </a:t>
            </a:r>
            <a:endParaRPr lang="ru-RU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740" y="1729681"/>
            <a:ext cx="3382963" cy="22956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0194" y="1729681"/>
            <a:ext cx="3067050" cy="22956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95833" y="4307539"/>
            <a:ext cx="6120680" cy="9396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На мероприятии, приуроченном </a:t>
            </a:r>
            <a:r>
              <a:rPr lang="ru-RU" b="1" dirty="0"/>
              <a:t>ко Дню Конституции </a:t>
            </a:r>
            <a:r>
              <a:rPr lang="ru-RU" b="1" dirty="0" smtClean="0"/>
              <a:t>РФ вручены </a:t>
            </a:r>
            <a:r>
              <a:rPr lang="ru-RU" b="1" dirty="0"/>
              <a:t>памятные медали </a:t>
            </a:r>
            <a:r>
              <a:rPr lang="ru-RU" b="1" dirty="0" smtClean="0"/>
              <a:t>ЦК </a:t>
            </a:r>
            <a:r>
              <a:rPr lang="ru-RU" b="1" dirty="0" err="1" smtClean="0"/>
              <a:t>КПРФ«Дети</a:t>
            </a:r>
            <a:r>
              <a:rPr lang="ru-RU" b="1" dirty="0" smtClean="0"/>
              <a:t> </a:t>
            </a:r>
            <a:r>
              <a:rPr lang="ru-RU" b="1" dirty="0"/>
              <a:t>Войны</a:t>
            </a:r>
            <a:r>
              <a:rPr lang="ru-RU" b="1" dirty="0" smtClean="0"/>
              <a:t>»</a:t>
            </a:r>
            <a:endParaRPr lang="ru-RU" b="1" dirty="0"/>
          </a:p>
          <a:p>
            <a:endParaRPr lang="ru-RU" dirty="0"/>
          </a:p>
        </p:txBody>
      </p:sp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740" y="5919641"/>
            <a:ext cx="3359417" cy="22584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0714" y="5902525"/>
            <a:ext cx="3196530" cy="22808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90666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594370" y="790225"/>
            <a:ext cx="6408712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1400" b="1" dirty="0"/>
              <a:t>Резервный фонд Администрации города Нижнего </a:t>
            </a:r>
            <a:r>
              <a:rPr lang="ru-RU" sz="1400" b="1" dirty="0" smtClean="0"/>
              <a:t>Новгорода (500000 рублей)</a:t>
            </a:r>
          </a:p>
          <a:p>
            <a:pPr>
              <a:lnSpc>
                <a:spcPct val="150000"/>
              </a:lnSpc>
            </a:pPr>
            <a:r>
              <a:rPr lang="ru-RU" sz="1400" b="1" dirty="0" smtClean="0"/>
              <a:t>был направлен на  </a:t>
            </a:r>
            <a:r>
              <a:rPr lang="ru-RU" sz="1400" b="1" dirty="0"/>
              <a:t>Ремонт столовой 300000, </a:t>
            </a:r>
            <a:r>
              <a:rPr lang="ru-RU" sz="1400" b="1" dirty="0" smtClean="0"/>
              <a:t>150000 на замену </a:t>
            </a:r>
            <a:r>
              <a:rPr lang="ru-RU" sz="1400" b="1" dirty="0"/>
              <a:t>и </a:t>
            </a:r>
            <a:endParaRPr lang="ru-RU" sz="1400" b="1" dirty="0" smtClean="0"/>
          </a:p>
          <a:p>
            <a:pPr>
              <a:lnSpc>
                <a:spcPct val="150000"/>
              </a:lnSpc>
            </a:pPr>
            <a:r>
              <a:rPr lang="ru-RU" sz="1400" b="1" dirty="0" smtClean="0"/>
              <a:t>установку </a:t>
            </a:r>
            <a:r>
              <a:rPr lang="ru-RU" sz="1400" b="1" dirty="0"/>
              <a:t>окон и дверных </a:t>
            </a:r>
            <a:r>
              <a:rPr lang="ru-RU" sz="1400" b="1" dirty="0" smtClean="0"/>
              <a:t>перекрытий в МБОУ </a:t>
            </a:r>
            <a:r>
              <a:rPr lang="ru-RU" sz="1400" b="1" dirty="0"/>
              <a:t>Школа №69 </a:t>
            </a:r>
            <a:r>
              <a:rPr lang="ru-RU" sz="1400" b="1" dirty="0" smtClean="0"/>
              <a:t>Московского района г. Нижнего Новгорода</a:t>
            </a:r>
            <a:endParaRPr lang="ru-RU" sz="1400" b="1" dirty="0"/>
          </a:p>
          <a:p>
            <a:pPr>
              <a:lnSpc>
                <a:spcPct val="150000"/>
              </a:lnSpc>
            </a:pPr>
            <a:r>
              <a:rPr lang="ru-RU" sz="1400" b="1" dirty="0"/>
              <a:t>50000-Установка спортивного оборудования </a:t>
            </a:r>
            <a:r>
              <a:rPr lang="ru-RU" sz="1400" b="1" dirty="0" smtClean="0"/>
              <a:t>на </a:t>
            </a:r>
            <a:r>
              <a:rPr lang="ru-RU" sz="1400" b="1" dirty="0"/>
              <a:t>детских </a:t>
            </a:r>
            <a:r>
              <a:rPr lang="ru-RU" sz="1400" b="1" dirty="0" smtClean="0"/>
              <a:t>площадках               ул. </a:t>
            </a:r>
            <a:r>
              <a:rPr lang="ru-RU" sz="1400" b="1" dirty="0"/>
              <a:t>Федосеенко дом №11, №</a:t>
            </a:r>
            <a:r>
              <a:rPr lang="ru-RU" sz="1400" b="1" dirty="0" smtClean="0"/>
              <a:t>32 </a:t>
            </a:r>
            <a:r>
              <a:rPr lang="ru-RU" sz="1400" b="1" dirty="0" err="1" smtClean="0"/>
              <a:t>Сормовского</a:t>
            </a:r>
            <a:r>
              <a:rPr lang="ru-RU" sz="1400" b="1" dirty="0" smtClean="0"/>
              <a:t> района г. Нижнего Новгорода.</a:t>
            </a:r>
            <a:endParaRPr lang="ru-RU" sz="1400" b="1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666378" y="3061823"/>
            <a:ext cx="5544616" cy="17382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1400" b="1" dirty="0"/>
              <a:t>Владимир Георгиевич  </a:t>
            </a:r>
            <a:r>
              <a:rPr lang="ru-RU" sz="1400" b="1" dirty="0" err="1"/>
              <a:t>Герасичкин</a:t>
            </a:r>
            <a:r>
              <a:rPr lang="ru-RU" sz="1400" b="1" dirty="0"/>
              <a:t> является заместителем председателя постоянной комиссии по экологии , членом рабочей группы по разработке и реализации </a:t>
            </a:r>
            <a:r>
              <a:rPr lang="ru-RU" sz="1400" b="1" dirty="0" smtClean="0"/>
              <a:t>программы</a:t>
            </a:r>
            <a:r>
              <a:rPr lang="en-US" sz="1400" b="1" dirty="0" smtClean="0"/>
              <a:t>                      </a:t>
            </a:r>
            <a:r>
              <a:rPr lang="ru-RU" sz="1400" b="1" dirty="0" smtClean="0"/>
              <a:t> </a:t>
            </a:r>
            <a:r>
              <a:rPr lang="ru-RU" sz="1400" b="1" dirty="0"/>
              <a:t>«Развития парков города Нижнего Новгорода», а так же входит в состав постоянной комиссии по социальной политике.</a:t>
            </a:r>
          </a:p>
        </p:txBody>
      </p:sp>
    </p:spTree>
    <p:extLst>
      <p:ext uri="{BB962C8B-B14F-4D97-AF65-F5344CB8AC3E}">
        <p14:creationId xmlns:p14="http://schemas.microsoft.com/office/powerpoint/2010/main" val="1948210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2247667"/>
              </p:ext>
            </p:extLst>
          </p:nvPr>
        </p:nvGraphicFramePr>
        <p:xfrm>
          <a:off x="18306" y="643671"/>
          <a:ext cx="7200800" cy="810310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832648"/>
                <a:gridCol w="792088"/>
                <a:gridCol w="576064"/>
              </a:tblGrid>
              <a:tr h="1605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Материальная помощь гражданам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034" marR="1803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 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034" marR="1803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 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034" marR="18034" marT="0" marB="0"/>
                </a:tc>
              </a:tr>
              <a:tr h="1605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Благотворительная помощь администрации Московского района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034" marR="1803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5000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034" marR="1803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04.02.16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034" marR="18034" marT="0" marB="0"/>
                </a:tc>
              </a:tr>
              <a:tr h="1605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Праздничное мероприятие  для детей войны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034" marR="1803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 smtClean="0">
                          <a:effectLst/>
                        </a:rPr>
                        <a:t>15000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034" marR="1803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16.02.16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034" marR="18034" marT="0" marB="0"/>
                </a:tc>
              </a:tr>
              <a:tr h="1605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Организация встречи участников ВОВ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034" marR="1803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20000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034" marR="1803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19.02.16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034" marR="18034" marT="0" marB="0"/>
                </a:tc>
              </a:tr>
              <a:tr h="31088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Поддержка ТОС «Орджоникидзе» в организации поздравления ветеранов ВОВ с Днем защитника Отечества и Международным женским днем 8 марта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034" marR="1803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5000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034" marR="1803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01.02.16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034" marR="18034" marT="0" marB="0"/>
                </a:tc>
              </a:tr>
              <a:tr h="1605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Поддержка ТОС «Орджоникидзе» в работе отчетной Конференции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034" marR="1803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2500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034" marR="1803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15.02.16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034" marR="18034" marT="0" marB="0"/>
                </a:tc>
              </a:tr>
              <a:tr h="1605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Поддержка ТОС «Авиационный» в работе отчетной Конференции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034" marR="1803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3000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034" marR="1803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24.02.16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034" marR="18034" marT="0" marB="0"/>
                </a:tc>
              </a:tr>
              <a:tr h="31088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Поддержка ТОС «Калининский» в организации и проведения праздничных мероприятий , посвященных  дню 8 марта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034" marR="1803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3000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034" marR="1803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25.02.16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034" marR="18034" marT="0" marB="0"/>
                </a:tc>
              </a:tr>
              <a:tr h="31088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торжественный прием делегации из Минска с последующей экскурсией по зоопарку 26.02.16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 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034" marR="1803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 smtClean="0">
                          <a:effectLst/>
                        </a:rPr>
                        <a:t>8057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034" marR="1803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26.02.16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034" marR="18034" marT="0" marB="0"/>
                </a:tc>
              </a:tr>
              <a:tr h="32102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Поддержка бардовской песни  (19-20.03.16)» на все лады»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 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034" marR="1803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3000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034" marR="1803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19-20.02.16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034" marR="18034" marT="0" marB="0"/>
                </a:tc>
              </a:tr>
              <a:tr h="31088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спонсорская помощь  в организации экскурсии в Семенов ГБУ «КЦС» Московского района (21.03.16)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 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034" marR="1803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5000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034" marR="1803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21.03.16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034" marR="18034" marT="0" marB="0"/>
                </a:tc>
              </a:tr>
              <a:tr h="63191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Оказана благотворительная помощь в виде предоставления книгоиздательской продукции  Детской музыкальной школе №12 им. П.И Чайковского для награждения участников </a:t>
                      </a:r>
                      <a:r>
                        <a:rPr lang="en-US" sz="900" dirty="0">
                          <a:effectLst/>
                        </a:rPr>
                        <a:t>VI </a:t>
                      </a:r>
                      <a:r>
                        <a:rPr lang="ru-RU" sz="900" dirty="0" err="1">
                          <a:effectLst/>
                        </a:rPr>
                        <a:t>Российско</a:t>
                      </a:r>
                      <a:r>
                        <a:rPr lang="ru-RU" sz="900" dirty="0">
                          <a:effectLst/>
                        </a:rPr>
                        <a:t> –Французского фестиваля-конкурса ансамблевого </a:t>
                      </a:r>
                      <a:r>
                        <a:rPr lang="ru-RU" sz="900" dirty="0" err="1">
                          <a:effectLst/>
                        </a:rPr>
                        <a:t>музицирования</a:t>
                      </a:r>
                      <a:r>
                        <a:rPr lang="ru-RU" sz="900" dirty="0">
                          <a:effectLst/>
                        </a:rPr>
                        <a:t> «Концертино»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034" marR="1803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10 книг, посещение зоопарка группой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034" marR="1803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04.05.16-06.05.16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034" marR="18034" marT="0" marB="0"/>
                </a:tc>
              </a:tr>
              <a:tr h="63191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Оказана поддержка Союзу танцевального спорта  России Танцевально-спортивному клубу Натали во вручении призов участникам Всероссийского традиционного конкурса «Вальс победы-2016»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034" marR="1803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Печатная, сувенирная продукция зоопарка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034" marR="1803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8 мая 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034" marR="18034" marT="0" marB="0"/>
                </a:tc>
              </a:tr>
              <a:tr h="1605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Праздничное мероприятие  с вручением памятных медалей  «Дети  войны»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034" marR="1803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175780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034" marR="1803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05 мая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034" marR="18034" marT="0" marB="0"/>
                </a:tc>
              </a:tr>
              <a:tr h="31088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Поздравление участника ВОВ </a:t>
                      </a:r>
                      <a:r>
                        <a:rPr lang="ru-RU" sz="900" dirty="0" err="1">
                          <a:effectLst/>
                        </a:rPr>
                        <a:t>Лукоянова</a:t>
                      </a:r>
                      <a:r>
                        <a:rPr lang="ru-RU" sz="900" dirty="0">
                          <a:effectLst/>
                        </a:rPr>
                        <a:t> Ю.М.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С 90-летним юбилеем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034" marR="1803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2128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034" marR="1803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18.05.16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034" marR="18034" marT="0" marB="0"/>
                </a:tc>
              </a:tr>
              <a:tr h="1605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Организация и проведение районного фото-конкурса «Счастливы  в Нижнем Новгороде»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034" marR="1803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17000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034" marR="1803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12.06.2016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034" marR="18034" marT="0" marB="0"/>
                </a:tc>
              </a:tr>
              <a:tr h="1605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Праздничное мероприятие  с вручением памятных медалей  «Дети войны»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034" marR="1803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20000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034" marR="1803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23.06.2016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034" marR="18034" marT="0" marB="0"/>
                </a:tc>
              </a:tr>
              <a:tr h="1605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Праздничное мероприятие  с вручением памятных медалей  «Дети войны»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034" marR="1803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20000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034" marR="1803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07.07.2016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034" marR="18034" marT="0" marB="0"/>
                </a:tc>
              </a:tr>
              <a:tr h="1605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Оказана помощь и содействие в благоустройстве Московского района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034" marR="1803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1000.000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034" marR="1803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Июль 2016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034" marR="18034" marT="0" marB="0"/>
                </a:tc>
              </a:tr>
              <a:tr h="32897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Оказана помощь в организации учебно-воспитательного процесса, укреплении материально-технической базы, подготовке образовательных учреждений Московского района к новому 2016-2017 учебному  году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034" marR="1803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10000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034" marR="1803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26.08.2016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034" marR="18034" marT="0" marB="0"/>
                </a:tc>
              </a:tr>
              <a:tr h="29193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Организовано бесплатное посещение зоопарка «Лимпопо» для детей 6ти-7ми лет, приуроченное ко Дню </a:t>
                      </a:r>
                      <a:r>
                        <a:rPr lang="ru-RU" sz="900" dirty="0" smtClean="0">
                          <a:effectLst/>
                        </a:rPr>
                        <a:t>знаний</a:t>
                      </a:r>
                      <a:endParaRPr lang="ru-RU" sz="900" dirty="0">
                        <a:effectLst/>
                      </a:endParaRPr>
                    </a:p>
                  </a:txBody>
                  <a:tcPr marL="18034" marR="1803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 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034" marR="1803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01.09.2016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034" marR="18034" marT="0" marB="0"/>
                </a:tc>
              </a:tr>
              <a:tr h="31088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акция "Делай добро рядом", средства от посещения зоопарка «Лимпопо»  идут на ремонт школы №69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 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034" marR="1803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317900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034" marR="1803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25.09.2016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034" marR="18034" marT="0" marB="0"/>
                </a:tc>
              </a:tr>
              <a:tr h="1605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Билеты в зоопарк ко дню Учителя 2016 -15 шт.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034" marR="1803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7500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034" marR="1803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03.10.2016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034" marR="18034" marT="0" marB="0"/>
                </a:tc>
              </a:tr>
              <a:tr h="1605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Благотворительная помощь Общественной организации  репрессированных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034" marR="1803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2500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034" marR="1803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25.10.2016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034" marR="18034" marT="0" marB="0"/>
                </a:tc>
              </a:tr>
              <a:tr h="1605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Ценный приз и подарки за сбор урожая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034" marR="1803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13500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034" marR="1803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01.11.2016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034" marR="18034" marT="0" marB="0"/>
                </a:tc>
              </a:tr>
              <a:tr h="1605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Вручение памятных медалей «Дети Войны» с последующим чаепитием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034" marR="1803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 smtClean="0">
                          <a:effectLst/>
                        </a:rPr>
                        <a:t>8000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034" marR="1803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02.11.2016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034" marR="18034" marT="0" marB="0"/>
                </a:tc>
              </a:tr>
              <a:tr h="1605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Экологический конкурс «Синичкин день»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034" marR="1803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 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034" marR="1803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13.11.2016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034" marR="18034" marT="0" marB="0"/>
                </a:tc>
              </a:tr>
              <a:tr h="1605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Напоминание об экологическом воспитании молодежи «Кормушки во все дворы города»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034" marR="1803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 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034" marR="1803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24.11.2016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034" marR="18034" marT="0" marB="0"/>
                </a:tc>
              </a:tr>
              <a:tr h="48154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Подарок для матерей города и области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«Бесплатное посещение зоопарка»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034" marR="1803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 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034" marR="1803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26,27 ноября 2016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034" marR="18034" marT="0" marB="0"/>
                </a:tc>
              </a:tr>
              <a:tr h="1605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Подарок школе №69 в честь открытия обеденного зала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034" marR="1803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15200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034" marR="1803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08.12.2016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034" marR="18034" marT="0" marB="0"/>
                </a:tc>
              </a:tr>
              <a:tr h="1605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Подарок к 46-ти летию Московского района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034" marR="1803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10000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034" marR="1803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09.12.2016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034" marR="18034" marT="0" marB="0"/>
                </a:tc>
              </a:tr>
              <a:tr h="3957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Вручение памятных медалей «Дети Войны» с последующим чаепитием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034" marR="1803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 </a:t>
                      </a:r>
                      <a:r>
                        <a:rPr lang="ru-RU" sz="900" dirty="0" smtClean="0">
                          <a:effectLst/>
                        </a:rPr>
                        <a:t>8000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1.697.065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034" marR="1803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</a:rPr>
                        <a:t>12/12/2016 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034" marR="18034" marT="0" marB="0"/>
                </a:tc>
              </a:tr>
            </a:tbl>
          </a:graphicData>
        </a:graphic>
      </p:graphicFrame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2751138" y="63115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38386" y="0"/>
            <a:ext cx="5760640" cy="53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1400" b="1" dirty="0">
                <a:solidFill>
                  <a:schemeClr val="bg1"/>
                </a:solidFill>
                <a:ea typeface="Calibri" pitchFamily="34" charset="0"/>
                <a:cs typeface="Times New Roman" pitchFamily="18" charset="0"/>
              </a:rPr>
              <a:t>Личные денежные средства депутата  были распределены </a:t>
            </a:r>
            <a:r>
              <a:rPr lang="ru-RU" altLang="ru-RU" sz="1400" b="1" dirty="0" smtClean="0">
                <a:solidFill>
                  <a:schemeClr val="bg1"/>
                </a:solidFill>
                <a:ea typeface="Calibri" pitchFamily="34" charset="0"/>
                <a:cs typeface="Times New Roman" pitchFamily="18" charset="0"/>
              </a:rPr>
              <a:t>          следующим </a:t>
            </a:r>
            <a:r>
              <a:rPr lang="ru-RU" altLang="ru-RU" sz="1400" b="1" dirty="0">
                <a:solidFill>
                  <a:schemeClr val="bg1"/>
                </a:solidFill>
                <a:ea typeface="Calibri" pitchFamily="34" charset="0"/>
                <a:cs typeface="Times New Roman" pitchFamily="18" charset="0"/>
              </a:rPr>
              <a:t>образом:</a:t>
            </a:r>
            <a:endParaRPr lang="ru-RU" altLang="ru-RU" sz="1400" b="1" dirty="0">
              <a:solidFill>
                <a:schemeClr val="bg1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4709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ewsPrint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NewsPrint">
      <a:majorFont>
        <a:latin typeface="Impact"/>
        <a:ea typeface=""/>
        <a:cs typeface=""/>
        <a:font script="Jpan" typeface="HGP創英角ｺﾞｼｯｸUB"/>
        <a:font script="Hang" typeface="HY견고딕"/>
        <a:font script="Hans" typeface="微软雅黑"/>
        <a:font script="Hant" typeface="微軟正黑體"/>
        <a:font script="Arab" typeface="Tahoma"/>
        <a:font script="Hebr" typeface="To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NewsPrint">
      <a:fillStyleLst>
        <a:solidFill>
          <a:schemeClr val="phClr"/>
        </a:solidFill>
        <a:gradFill rotWithShape="1">
          <a:gsLst>
            <a:gs pos="0">
              <a:schemeClr val="phClr">
                <a:tint val="37000"/>
                <a:hueMod val="100000"/>
                <a:satMod val="200000"/>
                <a:lumMod val="88000"/>
              </a:schemeClr>
            </a:gs>
            <a:gs pos="100000">
              <a:schemeClr val="phClr">
                <a:tint val="53000"/>
                <a:shade val="100000"/>
                <a:hueMod val="100000"/>
                <a:satMod val="350000"/>
                <a:lumMod val="79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83000"/>
                <a:shade val="100000"/>
                <a:alpha val="100000"/>
                <a:hueMod val="100000"/>
                <a:satMod val="220000"/>
                <a:lumMod val="90000"/>
              </a:schemeClr>
            </a:gs>
            <a:gs pos="76000">
              <a:schemeClr val="phClr">
                <a:shade val="100000"/>
              </a:schemeClr>
            </a:gs>
            <a:gs pos="100000">
              <a:schemeClr val="phClr">
                <a:shade val="93000"/>
                <a:alpha val="100000"/>
                <a:satMod val="100000"/>
                <a:lumMod val="93000"/>
              </a:schemeClr>
            </a:gs>
          </a:gsLst>
          <a:path path="circle">
            <a:fillToRect l="15000" t="15000" r="100000" b="100000"/>
          </a:path>
        </a:gradFill>
      </a:fillStyleLst>
      <a:lnStyleLst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12700" dir="528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3000"/>
              </a:schemeClr>
            </a:gs>
            <a:gs pos="100000">
              <a:schemeClr val="phClr">
                <a:shade val="55000"/>
              </a:schemeClr>
            </a:gs>
          </a:gsLst>
          <a:lin ang="5400000" scaled="1"/>
        </a:gradFill>
        <a:blipFill rotWithShape="1">
          <a:blip xmlns:r="http://schemas.openxmlformats.org/officeDocument/2006/relationships" r:embed="rId1">
            <a:duotone>
              <a:schemeClr val="phClr">
                <a:shade val="20000"/>
                <a:satMod val="350000"/>
                <a:lumMod val="125000"/>
              </a:schemeClr>
              <a:schemeClr val="phClr">
                <a:tint val="90000"/>
                <a:satMod val="25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672</TotalTime>
  <Words>1220</Words>
  <Application>Microsoft Office PowerPoint</Application>
  <PresentationFormat>Произвольный</PresentationFormat>
  <Paragraphs>171</Paragraphs>
  <Slides>21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3" baseType="lpstr">
      <vt:lpstr>NewsPrint</vt:lpstr>
      <vt:lpstr>Acrobat Document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Владимир</dc:creator>
  <cp:lastModifiedBy>Владимир</cp:lastModifiedBy>
  <cp:revision>34</cp:revision>
  <cp:lastPrinted>2017-01-23T06:46:20Z</cp:lastPrinted>
  <dcterms:created xsi:type="dcterms:W3CDTF">2016-10-03T06:24:11Z</dcterms:created>
  <dcterms:modified xsi:type="dcterms:W3CDTF">2017-01-23T06:47:51Z</dcterms:modified>
</cp:coreProperties>
</file>