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9" r:id="rId2"/>
    <p:sldMasterId id="2147483782" r:id="rId3"/>
  </p:sldMasterIdLst>
  <p:notesMasterIdLst>
    <p:notesMasterId r:id="rId20"/>
  </p:notesMasterIdLst>
  <p:sldIdLst>
    <p:sldId id="272" r:id="rId4"/>
    <p:sldId id="270" r:id="rId5"/>
    <p:sldId id="273" r:id="rId6"/>
    <p:sldId id="282" r:id="rId7"/>
    <p:sldId id="275" r:id="rId8"/>
    <p:sldId id="276" r:id="rId9"/>
    <p:sldId id="277" r:id="rId10"/>
    <p:sldId id="278" r:id="rId11"/>
    <p:sldId id="279" r:id="rId12"/>
    <p:sldId id="287" r:id="rId13"/>
    <p:sldId id="288" r:id="rId14"/>
    <p:sldId id="289" r:id="rId15"/>
    <p:sldId id="283" r:id="rId16"/>
    <p:sldId id="284" r:id="rId17"/>
    <p:sldId id="281" r:id="rId18"/>
    <p:sldId id="268" r:id="rId19"/>
  </p:sldIdLst>
  <p:sldSz cx="9144000" cy="6858000" type="screen4x3"/>
  <p:notesSz cx="7102475" cy="102346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2BBF"/>
    <a:srgbClr val="2C40D8"/>
    <a:srgbClr val="18258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10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77739" cy="511730"/>
          </a:xfrm>
          <a:prstGeom prst="rect">
            <a:avLst/>
          </a:prstGeom>
        </p:spPr>
        <p:txBody>
          <a:bodyPr vert="horz" lIns="94306" tIns="47153" rIns="94306" bIns="4715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3095" y="3"/>
            <a:ext cx="3077739" cy="511730"/>
          </a:xfrm>
          <a:prstGeom prst="rect">
            <a:avLst/>
          </a:prstGeom>
        </p:spPr>
        <p:txBody>
          <a:bodyPr vert="horz" lIns="94306" tIns="47153" rIns="94306" bIns="47153" rtlCol="0"/>
          <a:lstStyle>
            <a:lvl1pPr algn="r">
              <a:defRPr sz="1200"/>
            </a:lvl1pPr>
          </a:lstStyle>
          <a:p>
            <a:fld id="{DB132F7F-5EEC-44BB-9EC4-495C3AFF2458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21275" cy="3840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306" tIns="47153" rIns="94306" bIns="4715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0248" y="4861444"/>
            <a:ext cx="5681980" cy="4605576"/>
          </a:xfrm>
          <a:prstGeom prst="rect">
            <a:avLst/>
          </a:prstGeom>
        </p:spPr>
        <p:txBody>
          <a:bodyPr vert="horz" lIns="94306" tIns="47153" rIns="94306" bIns="47153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3" y="9721107"/>
            <a:ext cx="3077739" cy="511730"/>
          </a:xfrm>
          <a:prstGeom prst="rect">
            <a:avLst/>
          </a:prstGeom>
        </p:spPr>
        <p:txBody>
          <a:bodyPr vert="horz" lIns="94306" tIns="47153" rIns="94306" bIns="4715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3095" y="9721107"/>
            <a:ext cx="3077739" cy="511730"/>
          </a:xfrm>
          <a:prstGeom prst="rect">
            <a:avLst/>
          </a:prstGeom>
        </p:spPr>
        <p:txBody>
          <a:bodyPr vert="horz" lIns="94306" tIns="47153" rIns="94306" bIns="47153" rtlCol="0" anchor="b"/>
          <a:lstStyle>
            <a:lvl1pPr algn="r">
              <a:defRPr sz="1200"/>
            </a:lvl1pPr>
          </a:lstStyle>
          <a:p>
            <a:fld id="{0E60D963-2380-4C99-A2C8-300D3322AA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/>
              <a:pPr/>
              <a:t>2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/>
              <a:pPr/>
              <a:t>3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/>
              <a:pPr/>
              <a:t>4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dirty="0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/>
              <a:pPr/>
              <a:t>5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/>
              <a:pPr/>
              <a:t>6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/>
              <a:pPr/>
              <a:t>7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/>
              <a:pPr/>
              <a:t>8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/>
              <a:pPr/>
              <a:t>9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/>
              <a:pPr/>
              <a:t>10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/>
              <a:pPr/>
              <a:t>11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/>
              <a:pPr/>
              <a:t>12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>
                <a:solidFill>
                  <a:prstClr val="black"/>
                </a:solidFill>
              </a:rPr>
              <a:pPr/>
              <a:t>13</a:t>
            </a:fld>
            <a:endParaRPr lang="ru-RU" altLang="ru-RU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>
                <a:solidFill>
                  <a:prstClr val="black"/>
                </a:solidFill>
              </a:rPr>
              <a:pPr/>
              <a:t>14</a:t>
            </a:fld>
            <a:endParaRPr lang="ru-RU" altLang="ru-RU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dirty="0" smtClean="0"/>
          </a:p>
        </p:txBody>
      </p:sp>
      <p:sp>
        <p:nvSpPr>
          <p:cNvPr id="143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A809895-A8BE-4020-80B6-9C4A23A5E945}" type="slidenum">
              <a:rPr lang="ru-RU" altLang="ru-RU" smtClean="0"/>
              <a:pPr/>
              <a:t>15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2.v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3.xml"/><Relationship Id="rId1" Type="http://schemas.openxmlformats.org/officeDocument/2006/relationships/vmlDrawing" Target="../drawings/vmlDrawing3.v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5"/>
          <p:cNvSpPr>
            <a:spLocks noChangeShapeType="1"/>
          </p:cNvSpPr>
          <p:nvPr userDrawn="1"/>
        </p:nvSpPr>
        <p:spPr bwMode="auto">
          <a:xfrm>
            <a:off x="207963" y="811213"/>
            <a:ext cx="8716962" cy="0"/>
          </a:xfrm>
          <a:prstGeom prst="line">
            <a:avLst/>
          </a:prstGeom>
          <a:noFill/>
          <a:ln w="1905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Line 5"/>
          <p:cNvSpPr>
            <a:spLocks noChangeShapeType="1"/>
          </p:cNvSpPr>
          <p:nvPr userDrawn="1"/>
        </p:nvSpPr>
        <p:spPr bwMode="auto">
          <a:xfrm>
            <a:off x="207963" y="6575425"/>
            <a:ext cx="8716962" cy="0"/>
          </a:xfrm>
          <a:prstGeom prst="line">
            <a:avLst/>
          </a:prstGeom>
          <a:noFill/>
          <a:ln w="1270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graphicFrame>
        <p:nvGraphicFramePr>
          <p:cNvPr id="6" name="Объект 8"/>
          <p:cNvGraphicFramePr>
            <a:graphicFrameLocks noChangeAspect="1"/>
          </p:cNvGraphicFramePr>
          <p:nvPr/>
        </p:nvGraphicFramePr>
        <p:xfrm>
          <a:off x="7734300" y="228600"/>
          <a:ext cx="1239838" cy="508000"/>
        </p:xfrm>
        <a:graphic>
          <a:graphicData uri="http://schemas.openxmlformats.org/presentationml/2006/ole">
            <p:oleObj spid="_x0000_s1026" name="Точечный рисунок" r:id="rId3" imgW="9457143" imgH="3858164" progId="PBrush">
              <p:embed/>
            </p:oleObj>
          </a:graphicData>
        </a:graphic>
      </p:graphicFrame>
      <p:sp>
        <p:nvSpPr>
          <p:cNvPr id="14" name="Объект 2"/>
          <p:cNvSpPr>
            <a:spLocks noGrp="1"/>
          </p:cNvSpPr>
          <p:nvPr>
            <p:ph idx="1"/>
          </p:nvPr>
        </p:nvSpPr>
        <p:spPr>
          <a:xfrm>
            <a:off x="223807" y="1122680"/>
            <a:ext cx="4265883" cy="1366520"/>
          </a:xfrm>
        </p:spPr>
        <p:txBody>
          <a:bodyPr lIns="0">
            <a:noAutofit/>
          </a:bodyPr>
          <a:lstStyle>
            <a:lvl1pPr marL="172800" indent="-172800">
              <a:lnSpc>
                <a:spcPct val="110000"/>
              </a:lnSpc>
              <a:spcBef>
                <a:spcPts val="600"/>
              </a:spcBef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4013" indent="-17145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18400" indent="-172800">
              <a:lnSpc>
                <a:spcPct val="110000"/>
              </a:lnSpc>
              <a:spcBef>
                <a:spcPts val="600"/>
              </a:spcBef>
              <a:defRPr sz="1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13297" y="273452"/>
            <a:ext cx="7043553" cy="524352"/>
          </a:xfrm>
        </p:spPr>
        <p:txBody>
          <a:bodyPr lIns="0" rIns="0" anchor="b">
            <a:normAutofit/>
          </a:bodyPr>
          <a:lstStyle>
            <a:lvl1pPr algn="l">
              <a:defRPr sz="2200" b="1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122738" y="6575425"/>
            <a:ext cx="898525" cy="215900"/>
          </a:xfrm>
        </p:spPr>
        <p:txBody>
          <a:bodyPr lIns="0" rIns="0"/>
          <a:lstStyle>
            <a:lvl1pPr algn="ctr">
              <a:defRPr sz="1000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E7732CB-A0CF-4729-BF29-5BCD601FFDF5}" type="datetime4">
              <a:rPr lang="ru-RU"/>
              <a:pPr>
                <a:defRPr/>
              </a:pPr>
              <a:t>23 января 2017 г.</a:t>
            </a:fld>
            <a:endParaRPr lang="ru-RU" dirty="0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1"/>
          </p:nvPr>
        </p:nvSpPr>
        <p:spPr>
          <a:xfrm>
            <a:off x="8594725" y="6569075"/>
            <a:ext cx="334963" cy="215900"/>
          </a:xfrm>
        </p:spPr>
        <p:txBody>
          <a:bodyPr lIns="0" rIns="0"/>
          <a:lstStyle>
            <a:lvl1pPr>
              <a:defRPr sz="1000" b="0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CFDCD13-D569-4C25-8713-5A122519139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2"/>
          </p:nvPr>
        </p:nvSpPr>
        <p:spPr>
          <a:xfrm>
            <a:off x="212725" y="6575425"/>
            <a:ext cx="1393825" cy="215900"/>
          </a:xfrm>
        </p:spPr>
        <p:txBody>
          <a:bodyPr lIns="0" rIns="0"/>
          <a:lstStyle>
            <a:lvl1pPr algn="l">
              <a:defRPr sz="1000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de-DE"/>
              <a:t>gazgroup</a:t>
            </a:r>
            <a:r>
              <a:rPr lang="en-US"/>
              <a:t>.ru</a:t>
            </a: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8F8F8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F8F8F8">
                  <a:shade val="90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8F8F8">
                  <a:shade val="90000"/>
                </a:srgbClr>
              </a:solidFill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8F8F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F8F8F8">
                  <a:shade val="90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8F8F8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F8F8F8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8F8F8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8F8F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F8F8F8">
                  <a:shade val="90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5"/>
          <p:cNvSpPr>
            <a:spLocks noChangeShapeType="1"/>
          </p:cNvSpPr>
          <p:nvPr userDrawn="1"/>
        </p:nvSpPr>
        <p:spPr bwMode="auto">
          <a:xfrm>
            <a:off x="207963" y="811213"/>
            <a:ext cx="8716962" cy="0"/>
          </a:xfrm>
          <a:prstGeom prst="line">
            <a:avLst/>
          </a:prstGeom>
          <a:noFill/>
          <a:ln w="1905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Line 5"/>
          <p:cNvSpPr>
            <a:spLocks noChangeShapeType="1"/>
          </p:cNvSpPr>
          <p:nvPr userDrawn="1"/>
        </p:nvSpPr>
        <p:spPr bwMode="auto">
          <a:xfrm>
            <a:off x="207963" y="6575425"/>
            <a:ext cx="8716962" cy="0"/>
          </a:xfrm>
          <a:prstGeom prst="line">
            <a:avLst/>
          </a:prstGeom>
          <a:noFill/>
          <a:ln w="1270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6" name="Объект 8"/>
          <p:cNvGraphicFramePr>
            <a:graphicFrameLocks noChangeAspect="1"/>
          </p:cNvGraphicFramePr>
          <p:nvPr/>
        </p:nvGraphicFramePr>
        <p:xfrm>
          <a:off x="7734300" y="228600"/>
          <a:ext cx="1239838" cy="508000"/>
        </p:xfrm>
        <a:graphic>
          <a:graphicData uri="http://schemas.openxmlformats.org/presentationml/2006/ole">
            <p:oleObj spid="_x0000_s14338" name="Точечный рисунок" r:id="rId3" imgW="9457143" imgH="3858164" progId="PBrush">
              <p:embed/>
            </p:oleObj>
          </a:graphicData>
        </a:graphic>
      </p:graphicFrame>
      <p:sp>
        <p:nvSpPr>
          <p:cNvPr id="14" name="Объект 2"/>
          <p:cNvSpPr>
            <a:spLocks noGrp="1"/>
          </p:cNvSpPr>
          <p:nvPr>
            <p:ph idx="1"/>
          </p:nvPr>
        </p:nvSpPr>
        <p:spPr>
          <a:xfrm>
            <a:off x="223807" y="1122680"/>
            <a:ext cx="4265883" cy="1366520"/>
          </a:xfrm>
        </p:spPr>
        <p:txBody>
          <a:bodyPr lIns="0">
            <a:noAutofit/>
          </a:bodyPr>
          <a:lstStyle>
            <a:lvl1pPr marL="172800" indent="-172800">
              <a:lnSpc>
                <a:spcPct val="110000"/>
              </a:lnSpc>
              <a:spcBef>
                <a:spcPts val="600"/>
              </a:spcBef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4013" indent="-17145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18400" indent="-172800">
              <a:lnSpc>
                <a:spcPct val="110000"/>
              </a:lnSpc>
              <a:spcBef>
                <a:spcPts val="600"/>
              </a:spcBef>
              <a:defRPr sz="1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13297" y="273452"/>
            <a:ext cx="7043553" cy="524352"/>
          </a:xfrm>
        </p:spPr>
        <p:txBody>
          <a:bodyPr lIns="0" rIns="0" anchor="b">
            <a:normAutofit/>
          </a:bodyPr>
          <a:lstStyle>
            <a:lvl1pPr algn="l">
              <a:defRPr sz="2200" b="1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122738" y="6575425"/>
            <a:ext cx="898525" cy="215900"/>
          </a:xfrm>
        </p:spPr>
        <p:txBody>
          <a:bodyPr lIns="0" rIns="0"/>
          <a:lstStyle>
            <a:lvl1pPr algn="ctr">
              <a:defRPr sz="1000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E7732CB-A0CF-4729-BF29-5BCD601FFDF5}" type="datetime4">
              <a:rPr lang="ru-RU"/>
              <a:pPr>
                <a:defRPr/>
              </a:pPr>
              <a:t>23 января 2017 г.</a:t>
            </a:fld>
            <a:endParaRPr lang="ru-RU" dirty="0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1"/>
          </p:nvPr>
        </p:nvSpPr>
        <p:spPr>
          <a:xfrm>
            <a:off x="8594725" y="6569075"/>
            <a:ext cx="334963" cy="215900"/>
          </a:xfrm>
        </p:spPr>
        <p:txBody>
          <a:bodyPr lIns="0" rIns="0"/>
          <a:lstStyle>
            <a:lvl1pPr>
              <a:defRPr sz="1000" b="0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CFDCD13-D569-4C25-8713-5A122519139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2"/>
          </p:nvPr>
        </p:nvSpPr>
        <p:spPr>
          <a:xfrm>
            <a:off x="212725" y="6575425"/>
            <a:ext cx="1393825" cy="215900"/>
          </a:xfrm>
        </p:spPr>
        <p:txBody>
          <a:bodyPr lIns="0" rIns="0"/>
          <a:lstStyle>
            <a:lvl1pPr algn="l">
              <a:defRPr sz="1000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de-DE"/>
              <a:t>gazgroup</a:t>
            </a:r>
            <a:r>
              <a:rPr lang="en-US"/>
              <a:t>.ru</a:t>
            </a:r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8F8F8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F8F8F8">
                  <a:shade val="90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8F8F8">
                  <a:shade val="90000"/>
                </a:srgbClr>
              </a:solidFill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8F8F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F8F8F8">
                  <a:shade val="90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8F8F8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F8F8F8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8F8F8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8F8F8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F8F8F8">
                  <a:shade val="90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5"/>
          <p:cNvSpPr>
            <a:spLocks noChangeShapeType="1"/>
          </p:cNvSpPr>
          <p:nvPr userDrawn="1"/>
        </p:nvSpPr>
        <p:spPr bwMode="auto">
          <a:xfrm>
            <a:off x="207963" y="811213"/>
            <a:ext cx="8716962" cy="0"/>
          </a:xfrm>
          <a:prstGeom prst="line">
            <a:avLst/>
          </a:prstGeom>
          <a:noFill/>
          <a:ln w="1905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Line 5"/>
          <p:cNvSpPr>
            <a:spLocks noChangeShapeType="1"/>
          </p:cNvSpPr>
          <p:nvPr userDrawn="1"/>
        </p:nvSpPr>
        <p:spPr bwMode="auto">
          <a:xfrm>
            <a:off x="207963" y="6575425"/>
            <a:ext cx="8716962" cy="0"/>
          </a:xfrm>
          <a:prstGeom prst="line">
            <a:avLst/>
          </a:prstGeom>
          <a:noFill/>
          <a:ln w="1270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graphicFrame>
        <p:nvGraphicFramePr>
          <p:cNvPr id="6" name="Объект 8"/>
          <p:cNvGraphicFramePr>
            <a:graphicFrameLocks noChangeAspect="1"/>
          </p:cNvGraphicFramePr>
          <p:nvPr/>
        </p:nvGraphicFramePr>
        <p:xfrm>
          <a:off x="7734300" y="228600"/>
          <a:ext cx="1239838" cy="508000"/>
        </p:xfrm>
        <a:graphic>
          <a:graphicData uri="http://schemas.openxmlformats.org/presentationml/2006/ole">
            <p:oleObj spid="_x0000_s15362" name="Точечный рисунок" r:id="rId3" imgW="9457143" imgH="3858164" progId="PBrush">
              <p:embed/>
            </p:oleObj>
          </a:graphicData>
        </a:graphic>
      </p:graphicFrame>
      <p:sp>
        <p:nvSpPr>
          <p:cNvPr id="14" name="Объект 2"/>
          <p:cNvSpPr>
            <a:spLocks noGrp="1"/>
          </p:cNvSpPr>
          <p:nvPr>
            <p:ph idx="1"/>
          </p:nvPr>
        </p:nvSpPr>
        <p:spPr>
          <a:xfrm>
            <a:off x="223807" y="1122680"/>
            <a:ext cx="4265883" cy="1366520"/>
          </a:xfrm>
        </p:spPr>
        <p:txBody>
          <a:bodyPr lIns="0">
            <a:noAutofit/>
          </a:bodyPr>
          <a:lstStyle>
            <a:lvl1pPr marL="172800" indent="-172800">
              <a:lnSpc>
                <a:spcPct val="110000"/>
              </a:lnSpc>
              <a:spcBef>
                <a:spcPts val="600"/>
              </a:spcBef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4013" indent="-171450"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18400" indent="-172800">
              <a:lnSpc>
                <a:spcPct val="110000"/>
              </a:lnSpc>
              <a:spcBef>
                <a:spcPts val="600"/>
              </a:spcBef>
              <a:defRPr sz="1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13297" y="273452"/>
            <a:ext cx="7043553" cy="524352"/>
          </a:xfrm>
        </p:spPr>
        <p:txBody>
          <a:bodyPr lIns="0" rIns="0" anchor="b">
            <a:normAutofit/>
          </a:bodyPr>
          <a:lstStyle>
            <a:lvl1pPr algn="l">
              <a:defRPr sz="2200" b="1">
                <a:solidFill>
                  <a:srgbClr val="00336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122738" y="6575425"/>
            <a:ext cx="898525" cy="215900"/>
          </a:xfrm>
        </p:spPr>
        <p:txBody>
          <a:bodyPr lIns="0" rIns="0"/>
          <a:lstStyle>
            <a:lvl1pPr algn="ctr">
              <a:defRPr sz="1000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E7732CB-A0CF-4729-BF29-5BCD601FFDF5}" type="datetime4">
              <a:rPr lang="ru-RU"/>
              <a:pPr>
                <a:defRPr/>
              </a:pPr>
              <a:t>23 января 2017 г.</a:t>
            </a:fld>
            <a:endParaRPr lang="ru-RU" dirty="0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1"/>
          </p:nvPr>
        </p:nvSpPr>
        <p:spPr>
          <a:xfrm>
            <a:off x="8594725" y="6569075"/>
            <a:ext cx="334963" cy="215900"/>
          </a:xfrm>
        </p:spPr>
        <p:txBody>
          <a:bodyPr lIns="0" rIns="0"/>
          <a:lstStyle>
            <a:lvl1pPr>
              <a:defRPr sz="1000" b="0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CFDCD13-D569-4C25-8713-5A122519139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2"/>
          </p:nvPr>
        </p:nvSpPr>
        <p:spPr>
          <a:xfrm>
            <a:off x="212725" y="6575425"/>
            <a:ext cx="1393825" cy="215900"/>
          </a:xfrm>
        </p:spPr>
        <p:txBody>
          <a:bodyPr lIns="0" rIns="0"/>
          <a:lstStyle>
            <a:lvl1pPr algn="l">
              <a:defRPr sz="1000">
                <a:solidFill>
                  <a:srgbClr val="5F5F5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de-DE"/>
              <a:t>gazgroup</a:t>
            </a:r>
            <a:r>
              <a:rPr lang="en-US"/>
              <a:t>.ru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82582"/>
            </a:gs>
            <a:gs pos="25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23.01.2017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82582"/>
            </a:gs>
            <a:gs pos="25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  <p:sldLayoutId id="2147483781" r:id="rId12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82582"/>
            </a:gs>
            <a:gs pos="25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23.01.2017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000000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000000">
                  <a:shade val="90000"/>
                </a:srgbClr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  <p:sldLayoutId id="2147483794" r:id="rId12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герб нижнего новгород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785794"/>
            <a:ext cx="771978" cy="100811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1928802"/>
            <a:ext cx="87154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Отчет о </a:t>
            </a:r>
            <a:r>
              <a:rPr lang="ru-RU" sz="24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работе депутата городской Думы</a:t>
            </a:r>
            <a:br>
              <a:rPr lang="ru-RU" sz="24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Нижнего Новгорода VI созыва </a:t>
            </a:r>
            <a:br>
              <a:rPr lang="ru-RU" sz="24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Дмитрия Германовича Краснова</a:t>
            </a:r>
            <a:r>
              <a:rPr lang="ru-RU" sz="24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за период 2015-2016 гг.</a:t>
            </a:r>
            <a:endParaRPr lang="en-US" sz="2400" b="1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b="1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по муниципальному избирательному округу от местного отделения ВПП «Единая Россия» </a:t>
            </a:r>
            <a:br>
              <a:rPr lang="ru-RU" sz="24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города Нижнего Новгорода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2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6790" y="928670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Дмитрий Германович КРАСНОВ</a:t>
            </a:r>
            <a:endParaRPr lang="ru-RU" sz="3200" b="1" dirty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E:\Скачанное\Фото Д.Г. Краснова Белая книга НН\Фото Д.Г. Краснова Белая книга НН\FW0A64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9256" y="2214554"/>
            <a:ext cx="2166860" cy="3248702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745712" y="2147067"/>
            <a:ext cx="51125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Генеральный директор Торгово-промышленной палаты Нижегородской области</a:t>
            </a:r>
          </a:p>
          <a:p>
            <a:endParaRPr lang="ru-RU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Член комиссий городской Думы Нижнего Новгорода </a:t>
            </a:r>
          </a:p>
          <a:p>
            <a:pPr indent="-399600">
              <a:buFont typeface="Arial" pitchFamily="34" charset="0"/>
              <a:buChar char="•"/>
            </a:pP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по экономике, промышленности и предпринимательству </a:t>
            </a:r>
          </a:p>
          <a:p>
            <a:pPr indent="-399600">
              <a:buFont typeface="Arial" pitchFamily="34" charset="0"/>
              <a:buChar char="•"/>
            </a:pP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по имуществу и земельным отношениям</a:t>
            </a:r>
          </a:p>
          <a:p>
            <a:endParaRPr lang="ru-RU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Член фракции «ЕДИНАЯ РОССИЯ» в городской Думе Нижнего Новгорода</a:t>
            </a:r>
            <a:endParaRPr lang="ru-RU" dirty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3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55576" y="2420888"/>
            <a:ext cx="7704856" cy="151216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200" b="1" dirty="0" smtClean="0">
                <a:solidFill>
                  <a:srgbClr val="182582"/>
                </a:solidFill>
                <a:latin typeface="Arial" charset="0"/>
                <a:ea typeface="+mj-ea"/>
                <a:cs typeface="Arial" charset="0"/>
              </a:rPr>
              <a:t>Работа с избирателями</a:t>
            </a:r>
            <a:endParaRPr kumimoji="0" lang="ru-RU" alt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182582"/>
              </a:solidFill>
              <a:effectLst/>
              <a:uLnTx/>
              <a:uFillTx/>
              <a:latin typeface="Arial" charset="0"/>
              <a:ea typeface="+mj-ea"/>
              <a:cs typeface="Arial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684000" y="979200"/>
            <a:ext cx="821537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Для эффективной работы и защиты интересов избирателей  регулярно проводятся приемы граждан по адресу: </a:t>
            </a:r>
            <a:r>
              <a:rPr lang="ru-RU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г. Нижний Новгород,                  ул. Нестерова, д.31.</a:t>
            </a: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Телефоны общественной приемной: </a:t>
            </a:r>
            <a:r>
              <a:rPr lang="ru-RU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(831) 419-42-10, 419-43-54</a:t>
            </a: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Связь с избирателями осуществляется непосредственно на депутатских приемах, по электронной почте и посредством приема телефонных звонков.</a:t>
            </a:r>
          </a:p>
          <a:p>
            <a:pPr algn="just"/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Ведется работа с обращениями, поступающими в приемную председателя партии «Единая Россия» Д. А. Медведева от жителей Нижнего Новгорода.</a:t>
            </a:r>
            <a:endParaRPr lang="ru-RU" dirty="0">
              <a:solidFill>
                <a:srgbClr val="182582"/>
              </a:solidFill>
            </a:endParaRP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785786" y="3717032"/>
          <a:ext cx="8032150" cy="276135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738778"/>
                <a:gridCol w="1521431"/>
                <a:gridCol w="1535896"/>
                <a:gridCol w="1598703"/>
                <a:gridCol w="1637342"/>
              </a:tblGrid>
              <a:tr h="315064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Отправитель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Кол-во обращений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Рассмотрено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629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Решено</a:t>
                      </a:r>
                      <a:r>
                        <a:rPr lang="ru-RU" sz="1400" baseline="0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 положительно</a:t>
                      </a:r>
                      <a:endParaRPr lang="ru-RU" sz="1400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Ответ-консультация</a:t>
                      </a:r>
                      <a:endParaRPr lang="ru-RU" sz="1400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Находится на рассмотрении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(в т.ч. запрос)</a:t>
                      </a:r>
                      <a:endParaRPr lang="ru-RU" sz="1400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91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Физическое</a:t>
                      </a:r>
                      <a:r>
                        <a:rPr lang="ru-RU" baseline="0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 лицо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91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Организация</a:t>
                      </a:r>
                      <a:r>
                        <a:rPr lang="en-US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/</a:t>
                      </a:r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 учреждение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91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ИТОГО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182582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dirty="0">
                        <a:solidFill>
                          <a:srgbClr val="18258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4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55576" y="2420888"/>
            <a:ext cx="7704856" cy="151216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200" b="1" dirty="0" smtClean="0">
                <a:solidFill>
                  <a:srgbClr val="182582"/>
                </a:solidFill>
                <a:latin typeface="Arial" charset="0"/>
                <a:ea typeface="+mj-ea"/>
                <a:cs typeface="Arial" charset="0"/>
              </a:rPr>
              <a:t>Работа с избирателями</a:t>
            </a:r>
            <a:endParaRPr kumimoji="0" lang="ru-RU" alt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182582"/>
              </a:solidFill>
              <a:effectLst/>
              <a:uLnTx/>
              <a:uFillTx/>
              <a:latin typeface="Arial" charset="0"/>
              <a:ea typeface="+mj-ea"/>
              <a:cs typeface="Arial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71472" y="928670"/>
            <a:ext cx="828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Тематика обращений граждан</a:t>
            </a:r>
            <a:endParaRPr lang="ru-RU" sz="3200" b="1" dirty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501726"/>
            <a:ext cx="7715304" cy="4999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5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55576" y="2420888"/>
            <a:ext cx="7704856" cy="151216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200" b="1" dirty="0" smtClean="0">
                <a:solidFill>
                  <a:srgbClr val="182582"/>
                </a:solidFill>
                <a:latin typeface="Arial" charset="0"/>
                <a:ea typeface="+mj-ea"/>
                <a:cs typeface="Arial" charset="0"/>
              </a:rPr>
              <a:t>Работа с избирателями</a:t>
            </a:r>
            <a:endParaRPr kumimoji="0" lang="ru-RU" alt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182582"/>
              </a:solidFill>
              <a:effectLst/>
              <a:uLnTx/>
              <a:uFillTx/>
              <a:latin typeface="Arial" charset="0"/>
              <a:ea typeface="+mj-ea"/>
              <a:cs typeface="Arial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42910" y="928670"/>
            <a:ext cx="8286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В соответствии с обращениями  муниципальных учреждений Нижнего Новгорода  по инициативе депутата из бюджета города выделены денежные средства в сумме 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500 000 рублей</a:t>
            </a:r>
            <a:r>
              <a:rPr lang="ru-RU" b="1" dirty="0" smtClean="0">
                <a:solidFill>
                  <a:srgbClr val="172BBF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142976" y="2000240"/>
            <a:ext cx="3357586" cy="4572032"/>
          </a:xfrm>
          <a:prstGeom prst="roundRect">
            <a:avLst/>
          </a:prstGeom>
          <a:noFill/>
          <a:ln>
            <a:solidFill>
              <a:srgbClr val="2C40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86314" y="2000240"/>
            <a:ext cx="4000528" cy="1224000"/>
          </a:xfrm>
          <a:prstGeom prst="roundRect">
            <a:avLst/>
          </a:prstGeom>
          <a:noFill/>
          <a:ln>
            <a:solidFill>
              <a:srgbClr val="2C40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868000" y="2786058"/>
            <a:ext cx="1857388" cy="371477"/>
          </a:xfrm>
          <a:prstGeom prst="roundRect">
            <a:avLst/>
          </a:prstGeom>
          <a:solidFill>
            <a:srgbClr val="2C40D8"/>
          </a:solidFill>
          <a:ln>
            <a:solidFill>
              <a:srgbClr val="2C40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300 000 рублей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57752" y="2000240"/>
            <a:ext cx="39290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МБДОУ «Детский сад № 120»</a:t>
            </a:r>
            <a:endParaRPr lang="ru-RU" sz="16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4786314" y="2272721"/>
            <a:ext cx="4000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Ремонт кровли здания в связи с ее </a:t>
            </a:r>
          </a:p>
          <a:p>
            <a:pPr algn="ctr"/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ветхостью и износом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4786314" y="3357562"/>
            <a:ext cx="4000528" cy="1857388"/>
          </a:xfrm>
          <a:prstGeom prst="roundRect">
            <a:avLst/>
          </a:prstGeom>
          <a:noFill/>
          <a:ln>
            <a:solidFill>
              <a:srgbClr val="2C40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4786314" y="3357562"/>
            <a:ext cx="4000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МАУ «Нижегородский городской музей техники и оборонной промышленности»</a:t>
            </a:r>
            <a:endParaRPr lang="ru-RU" sz="16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786314" y="4071942"/>
            <a:ext cx="4000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Установка памятных досок нижегородцам, погибшим в Афганистане при исполнении воинского долга</a:t>
            </a:r>
          </a:p>
          <a:p>
            <a:pPr algn="ctr"/>
            <a:endParaRPr lang="ru-RU" sz="14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5857884" y="4772035"/>
            <a:ext cx="1857388" cy="371477"/>
          </a:xfrm>
          <a:prstGeom prst="roundRect">
            <a:avLst/>
          </a:prstGeom>
          <a:solidFill>
            <a:srgbClr val="2C40D8"/>
          </a:solidFill>
          <a:ln>
            <a:solidFill>
              <a:srgbClr val="2C40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45 000 рублей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4786314" y="5348272"/>
            <a:ext cx="4000528" cy="1224000"/>
          </a:xfrm>
          <a:prstGeom prst="roundRect">
            <a:avLst/>
          </a:prstGeom>
          <a:noFill/>
          <a:ln>
            <a:solidFill>
              <a:srgbClr val="2C40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868000" y="6134090"/>
            <a:ext cx="1857388" cy="371477"/>
          </a:xfrm>
          <a:prstGeom prst="roundRect">
            <a:avLst/>
          </a:prstGeom>
          <a:solidFill>
            <a:srgbClr val="2C40D8"/>
          </a:solidFill>
          <a:ln>
            <a:solidFill>
              <a:srgbClr val="2C40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25 000 рублей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57752" y="5348272"/>
            <a:ext cx="39290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МБОУ «Гимназия №13»</a:t>
            </a:r>
            <a:endParaRPr lang="ru-RU" sz="16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4786314" y="5620753"/>
            <a:ext cx="4000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Обустройство тамбура в корпусе №2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857356" y="6129357"/>
            <a:ext cx="1857388" cy="371477"/>
          </a:xfrm>
          <a:prstGeom prst="roundRect">
            <a:avLst/>
          </a:prstGeom>
          <a:solidFill>
            <a:srgbClr val="2C40D8"/>
          </a:solidFill>
          <a:ln>
            <a:solidFill>
              <a:srgbClr val="2C40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130 000 рублей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142976" y="2000240"/>
            <a:ext cx="33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МБОУ «Школа № 121»</a:t>
            </a:r>
            <a:endParaRPr lang="ru-RU" sz="16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142976" y="2262838"/>
            <a:ext cx="335758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Замена полуразрушенных деревянных оконных рам на пластиковые</a:t>
            </a:r>
          </a:p>
        </p:txBody>
      </p:sp>
      <p:pic>
        <p:nvPicPr>
          <p:cNvPr id="80898" name="Picture 2" descr="E:\ДОКУМЕНТЫ_КАТЯ\Депутатское\отчет\Фото в презентацию\20161210_1245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3071810"/>
            <a:ext cx="3048000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6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55576" y="2420888"/>
            <a:ext cx="7704856" cy="151216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sz="2200" b="1" dirty="0" smtClean="0">
                <a:solidFill>
                  <a:srgbClr val="182582"/>
                </a:solidFill>
                <a:latin typeface="Arial" charset="0"/>
                <a:ea typeface="+mj-ea"/>
                <a:cs typeface="Arial" charset="0"/>
              </a:rPr>
              <a:t>Работа с избирателями</a:t>
            </a:r>
            <a:endParaRPr kumimoji="0" lang="ru-RU" alt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182582"/>
              </a:solidFill>
              <a:effectLst/>
              <a:uLnTx/>
              <a:uFillTx/>
              <a:latin typeface="Arial" charset="0"/>
              <a:ea typeface="+mj-ea"/>
              <a:cs typeface="Arial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84000" y="2786058"/>
            <a:ext cx="8215370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99600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установлено дополнительное освещение на участке по улице </a:t>
            </a:r>
            <a:r>
              <a:rPr lang="ru-RU" sz="1700" dirty="0" err="1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Усилова</a:t>
            </a:r>
            <a:r>
              <a:rPr lang="ru-RU" sz="17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, дом 1;</a:t>
            </a:r>
          </a:p>
          <a:p>
            <a:pPr indent="-399600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погашена задолженность администрации города перед нижегородским предприятием по муниципальному контракту;</a:t>
            </a:r>
          </a:p>
          <a:p>
            <a:pPr indent="-399600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оказано содействие нижегородскому предприятию в получении технических условий на подключение к водоснабжению;</a:t>
            </a:r>
          </a:p>
          <a:p>
            <a:pPr indent="-399600" algn="just">
              <a:buFont typeface="Arial" pitchFamily="34" charset="0"/>
              <a:buChar char="•"/>
            </a:pPr>
            <a:r>
              <a:rPr lang="ru-RU" sz="17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представлен мониторинг ситуации с нестационарными торговыми объектами в Нижнем Новгороде для изучения эффективности действующего правового регулирования по обращению «Ассоциации предпринимателей и предприятий малого и среднего бизнеса </a:t>
            </a:r>
            <a:r>
              <a:rPr lang="ru-RU" sz="1700" dirty="0" err="1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Канавинского</a:t>
            </a:r>
            <a:r>
              <a:rPr lang="ru-RU" sz="17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 района», «Ассоциации предпринимателей </a:t>
            </a:r>
            <a:r>
              <a:rPr lang="ru-RU" sz="1700" dirty="0" err="1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Сормовского</a:t>
            </a:r>
            <a:r>
              <a:rPr lang="ru-RU" sz="17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 района», «Ассоциации защиты интересов малого бизнеса», «Ассоциации предпринимателей Нижегородского района», «Ассоциации предпринимателей Ленинского района».</a:t>
            </a:r>
          </a:p>
        </p:txBody>
      </p:sp>
      <p:pic>
        <p:nvPicPr>
          <p:cNvPr id="90114" name="Picture 2" descr="E:\ДОКУМЕНТЫ_КАТЯ\Депутатское\отчет\Фото в презентацию\DSC_07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979200"/>
            <a:ext cx="2571768" cy="1703380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3500430" y="979200"/>
            <a:ext cx="5357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За год по обращениям граждан и организаций было направлено 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более</a:t>
            </a: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40 депутатских запросов</a:t>
            </a:r>
            <a:r>
              <a:rPr lang="ru-RU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и обращений в различные инстанции.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00430" y="1934166"/>
            <a:ext cx="5357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В результате совместной работы с администрацией Нижнего Новгорода и ее структурными подразделениями: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7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55576" y="2420888"/>
            <a:ext cx="7704856" cy="151216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>
              <a:spcBef>
                <a:spcPct val="0"/>
              </a:spcBef>
            </a:pPr>
            <a:r>
              <a:rPr lang="ru-RU" sz="2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Работа в постоянных комиссиях городской Думы Нижнего Новгорода</a:t>
            </a:r>
            <a:endParaRPr lang="ru-RU" sz="22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84000" y="2530516"/>
            <a:ext cx="81742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Кроме того, Дмитрий Краснов входит в состав: </a:t>
            </a:r>
          </a:p>
          <a:p>
            <a:pPr marL="399600" indent="-399600" algn="just">
              <a:buAutoNum type="arabicPeriod"/>
            </a:pP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Временной рабочей группы для подготовки предложений по формированию благоприятного инвестиционного климата и стимулированию инвестиционной деятельности на территории города Нижнего Новгорода</a:t>
            </a:r>
          </a:p>
          <a:p>
            <a:pPr marL="399600" indent="-399600" algn="just">
              <a:buAutoNum type="arabicPeriod"/>
            </a:pP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Комиссии по разработке проекта устава города Нижнего Новгорода и изменений к нему</a:t>
            </a:r>
          </a:p>
          <a:p>
            <a:pPr marL="399600" indent="-399600" algn="just">
              <a:buAutoNum type="arabicPeriod"/>
            </a:pP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Временной рабочей группы по вопросу о деятельности объектов мелкорозничной сети на территории города Нижнего Новгорода</a:t>
            </a:r>
            <a:endParaRPr lang="en-US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  <a:p>
            <a:pPr marL="399600" indent="-399600" algn="just">
              <a:buFontTx/>
              <a:buAutoNum type="arabicPeriod"/>
            </a:pP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Временной   рабочей  группы  по  туризму</a:t>
            </a:r>
          </a:p>
          <a:p>
            <a:pPr marL="399600" indent="-399600" algn="just">
              <a:buFontTx/>
              <a:buAutoNum type="arabicPeriod"/>
            </a:pP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Временной рабочей группы с целью выработки антикризисных мероприятий по сокращению кредиторской задолженности бюджета города, определения принципов приоритетности платежей, формирования графика погашения кредиторской задолженности</a:t>
            </a:r>
          </a:p>
        </p:txBody>
      </p:sp>
      <p:pic>
        <p:nvPicPr>
          <p:cNvPr id="89090" name="Picture 2" descr="E:\ДОКУМЕНТЫ_КАТЯ\Депутатское\отчет\Мероприятия\07.12.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022155"/>
            <a:ext cx="1928826" cy="1499662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714612" y="1000108"/>
            <a:ext cx="61436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Дмитрий Краснов ведет работу в двух постоянных комиссиях городской Думы: </a:t>
            </a:r>
          </a:p>
          <a:p>
            <a:pPr indent="-399600" algn="just">
              <a:buFont typeface="Arial" pitchFamily="34" charset="0"/>
              <a:buChar char="•"/>
            </a:pP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комиссии по экономике, промышленности и предпринимательству</a:t>
            </a:r>
          </a:p>
          <a:p>
            <a:pPr indent="-399600" algn="just">
              <a:buFont typeface="Arial" pitchFamily="34" charset="0"/>
              <a:buChar char="•"/>
            </a:pP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комиссии по имуществу и земельным отношениям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8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55576" y="2420888"/>
            <a:ext cx="7704856" cy="151216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>
              <a:spcBef>
                <a:spcPct val="0"/>
              </a:spcBef>
            </a:pPr>
            <a:r>
              <a:rPr lang="ru-RU" sz="2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Работа в постоянных комиссиях городской Думы Нижнего Новгорода</a:t>
            </a:r>
            <a:endParaRPr lang="ru-RU" sz="22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683568" y="980728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050" indent="-400050"/>
            <a:r>
              <a:rPr lang="ru-RU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Комиссия по экономике, промышленности и предпринимательству</a:t>
            </a:r>
          </a:p>
          <a:p>
            <a:pPr marL="400050" indent="-400050"/>
            <a:endParaRPr lang="ru-RU" sz="400" b="1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  <a:p>
            <a:pPr marL="400050" indent="-400050"/>
            <a:r>
              <a:rPr lang="ru-RU" sz="16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Основные вопросы, в рассмотрении которых принимал участие депутат:</a:t>
            </a:r>
          </a:p>
          <a:p>
            <a:pPr indent="-40005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совершенствование правового регулирования размещения рекламных конструкций на территории города Нижнего Новгорода</a:t>
            </a:r>
          </a:p>
          <a:p>
            <a:pPr indent="-40005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меры поддержки предпринимательства (доступность кредитов, снижение налоговой и неналоговой нагрузки)</a:t>
            </a:r>
          </a:p>
          <a:p>
            <a:pPr indent="-40005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проблемы исполнения финансовых обязательств администрацией Нижнего Новгорода и подведомственных ей учреждений перед субъектами предпринимательской деятельности в рамках заключенных муниципальных контрактов</a:t>
            </a:r>
          </a:p>
          <a:p>
            <a:pPr indent="-40005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проект бюджета города Нижнего Новгорода на  2017 год</a:t>
            </a:r>
          </a:p>
          <a:p>
            <a:pPr indent="-40005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реализация муниципальной программы «Развитие экономики города Нижнего Новгорода на 2015-2019 годы»</a:t>
            </a:r>
          </a:p>
          <a:p>
            <a:pPr indent="-40005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инвестиционная политика на территории города Нижнего Новгорода (в том числе, мероприятия, направленные на формирование благоприятного инвестиционного климата и стимулирование инвестиционной деятельности)</a:t>
            </a:r>
          </a:p>
          <a:p>
            <a:pPr indent="-40005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освобождение территории города Нижнего Новгорода от самовольных нестационарных торговых объектов</a:t>
            </a:r>
          </a:p>
          <a:p>
            <a:pPr indent="-40005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внесение изменений в законодательство, регламентирующее  торговую деятельность на территории  Нижегородской области</a:t>
            </a:r>
          </a:p>
          <a:p>
            <a:pPr indent="-400050"/>
            <a:endParaRPr lang="ru-RU" sz="12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9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55576" y="2420888"/>
            <a:ext cx="7704856" cy="151216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>
              <a:spcBef>
                <a:spcPct val="0"/>
              </a:spcBef>
            </a:pPr>
            <a:r>
              <a:rPr lang="ru-RU" sz="2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Работа в постоянных комиссиях городской Думы Нижнего Новгорода</a:t>
            </a:r>
            <a:endParaRPr lang="ru-RU" sz="22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714348" y="1142984"/>
            <a:ext cx="814393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endParaRPr lang="ru-RU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84000" y="979200"/>
            <a:ext cx="8208912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050" indent="-400050"/>
            <a:r>
              <a:rPr lang="ru-RU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Комиссия по имуществу и земельным отношениям</a:t>
            </a:r>
          </a:p>
          <a:p>
            <a:pPr marL="400050" indent="-400050"/>
            <a:endParaRPr lang="ru-RU" sz="400" b="1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Основные вопросы, в рассмотрении которых принимал участие депутат:</a:t>
            </a:r>
          </a:p>
          <a:p>
            <a:pPr indent="-39960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предоставление государственных и муниципальных услуг в сфере земельных отношений и недвижимого имущества через МФЦ</a:t>
            </a:r>
          </a:p>
          <a:p>
            <a:pPr indent="-39960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создание на территории города оборудованных мест торговли для сельскохозяйственных организаций и КФХ на принципах </a:t>
            </a:r>
            <a:r>
              <a:rPr lang="ru-RU" sz="1400" dirty="0" err="1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муниципально-частного</a:t>
            </a: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 партнерства</a:t>
            </a:r>
          </a:p>
          <a:p>
            <a:pPr indent="-39960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реализация муниципальной программы «Управление муниципальным имуществом и земельными ресурсами города Нижнего Новгорода» на 2017-2019 годы»</a:t>
            </a:r>
          </a:p>
          <a:p>
            <a:pPr indent="-39960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итоги проведения торгов по продаже муниципального имущества в 2016 году</a:t>
            </a:r>
          </a:p>
          <a:p>
            <a:pPr indent="-39960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прогнозный план (программа) приватизации муниципального имущества в городе Нижнем Новгороде на 2015-2017 годы</a:t>
            </a:r>
          </a:p>
          <a:p>
            <a:pPr indent="-39960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перечень объектов муниципального имущества, определяемых в качестве объектов инвестиционной деятельности, в том числе в качестве объектов для заключения инвестиционных контрактов</a:t>
            </a:r>
          </a:p>
          <a:p>
            <a:pPr indent="-39960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установление ставки  земельного  налога  в  размере 0% для земельных участков, занятых спортивными  объектами,  предназначенными  для  проведения чемпионата мира по футболу 2018 года</a:t>
            </a:r>
          </a:p>
          <a:p>
            <a:pPr indent="-39960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порядок предоставления имущественной поддержки социально ориентированным некоммерческим организациям</a:t>
            </a:r>
          </a:p>
          <a:p>
            <a:pPr indent="-39960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земельный налог для субъектов малого и среднего предпринимательства, являющихся собственниками имущества многоквартирного дома</a:t>
            </a:r>
          </a:p>
          <a:p>
            <a:pPr indent="-399600">
              <a:buFont typeface="Arial" pitchFamily="34" charset="0"/>
              <a:buChar char="•"/>
            </a:pPr>
            <a:r>
              <a:rPr lang="ru-RU" sz="14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организация работы по заключению инвестиционных контрактов и договоров аренды объектов культурного наследия, требующих инвестиций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10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55576" y="2420888"/>
            <a:ext cx="7704856" cy="151216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>
              <a:spcBef>
                <a:spcPct val="0"/>
              </a:spcBef>
            </a:pPr>
            <a:r>
              <a:rPr lang="ru-RU" sz="2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Мероприятия при поддержке депутата</a:t>
            </a:r>
            <a:endParaRPr lang="ru-RU" sz="22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84000" y="979200"/>
            <a:ext cx="8143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При поддержке Дмитрия Краснова проведено </a:t>
            </a:r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более 25 мероприятий</a:t>
            </a:r>
            <a:r>
              <a:rPr lang="ru-RU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, направленных на развитие диалога населения, в том числе бизнеса, и власти, поиск путей решения актуальных проблем.</a:t>
            </a:r>
          </a:p>
        </p:txBody>
      </p:sp>
      <p:pic>
        <p:nvPicPr>
          <p:cNvPr id="81922" name="Picture 2" descr="E:\ДОКУМЕНТЫ_КАТЯ\Депутатское\отчет\Мероприятия\13.10.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000240"/>
            <a:ext cx="3724553" cy="2468280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17" name="Прямоугольник 16"/>
          <p:cNvSpPr/>
          <p:nvPr/>
        </p:nvSpPr>
        <p:spPr>
          <a:xfrm>
            <a:off x="714348" y="4429132"/>
            <a:ext cx="38576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Круглый стол «Практика кредитования субъектов малого и среднего предпринимательства. Реализация мер поддержки», 13.10.2015г.</a:t>
            </a:r>
          </a:p>
        </p:txBody>
      </p:sp>
      <p:pic>
        <p:nvPicPr>
          <p:cNvPr id="18" name="Picture 2" descr="E:\ДОКУМЕНТЫ_КАТЯ\Депутатское\отчет\Мероприятия\27.01.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2033" y="3000372"/>
            <a:ext cx="4071966" cy="2714644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19" name="Прямоугольник 18"/>
          <p:cNvSpPr/>
          <p:nvPr/>
        </p:nvSpPr>
        <p:spPr>
          <a:xfrm>
            <a:off x="4786346" y="5711627"/>
            <a:ext cx="40719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Открытая дискуссия с предпринимателями об изменениях в налоговом законодательстве при участии руководителя УФНС России по Нижегородской области, 27.01.2016г.</a:t>
            </a:r>
            <a:endParaRPr lang="ru-RU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11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>
              <a:spcBef>
                <a:spcPct val="0"/>
              </a:spcBef>
            </a:pPr>
            <a:r>
              <a:rPr lang="ru-RU" sz="2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Мероприятия при поддержке депутата</a:t>
            </a:r>
            <a:endParaRPr lang="ru-RU" sz="22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3" descr="E:\ДОКУМЕНТЫ_КАТЯ\Депутатское\отчет\Мероприятия\11.02.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979200"/>
            <a:ext cx="3643338" cy="2161755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21" name="Прямоугольник 20"/>
          <p:cNvSpPr/>
          <p:nvPr/>
        </p:nvSpPr>
        <p:spPr>
          <a:xfrm>
            <a:off x="2428860" y="3110211"/>
            <a:ext cx="5072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Круглый стол «</a:t>
            </a:r>
            <a:r>
              <a:rPr lang="ru-RU" sz="1200" b="1" dirty="0" err="1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Энергоэффективность</a:t>
            </a:r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 – актуальный вопрос при проведении капремонта жилого фонда», 11.02.2016г. </a:t>
            </a:r>
            <a:endParaRPr lang="ru-RU" sz="1200" b="1" dirty="0"/>
          </a:p>
        </p:txBody>
      </p:sp>
      <p:pic>
        <p:nvPicPr>
          <p:cNvPr id="22" name="Picture 4" descr="E:\ДОКУМЕНТЫ_КАТЯ\Депутатское\отчет\Мероприятия\02.03.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3714753"/>
            <a:ext cx="3485054" cy="2308282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23" name="Прямоугольник 22"/>
          <p:cNvSpPr/>
          <p:nvPr/>
        </p:nvSpPr>
        <p:spPr>
          <a:xfrm>
            <a:off x="857256" y="6000769"/>
            <a:ext cx="37861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Заседание Комитета по туризму и индустрии гостеприимства при ТПП НО «Экскурсионный Нижний: проблемы, задачи, решения», 02.03.2016г.</a:t>
            </a:r>
            <a:endParaRPr lang="ru-RU" sz="1200" b="1" dirty="0"/>
          </a:p>
        </p:txBody>
      </p:sp>
      <p:pic>
        <p:nvPicPr>
          <p:cNvPr id="83970" name="Picture 2" descr="E:\ДОКУМЕНТЫ_КАТЯ\Депутатское\отчет\Мероприятия\23.03.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3714752"/>
            <a:ext cx="3500462" cy="2319333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24" name="Прямоугольник 23"/>
          <p:cNvSpPr/>
          <p:nvPr/>
        </p:nvSpPr>
        <p:spPr>
          <a:xfrm>
            <a:off x="5143504" y="6000769"/>
            <a:ext cx="35719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Заседание «Система взаимоотношений власти и предпринимательского сообщества в сфере наружной рекламы», 23.03.2016г.</a:t>
            </a:r>
            <a:endParaRPr lang="ru-RU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12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>
              <a:spcBef>
                <a:spcPct val="0"/>
              </a:spcBef>
            </a:pPr>
            <a:r>
              <a:rPr lang="ru-RU" sz="2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Мероприятия при поддержке депутата</a:t>
            </a:r>
            <a:endParaRPr lang="ru-RU" sz="22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2" descr="E:\ДОКУМЕНТЫ_КАТЯ\Депутатское\отчет\Мероприятия\25.03.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1" y="979200"/>
            <a:ext cx="3500462" cy="2319333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18" name="Прямоугольник 17"/>
          <p:cNvSpPr/>
          <p:nvPr/>
        </p:nvSpPr>
        <p:spPr>
          <a:xfrm>
            <a:off x="857224" y="3286124"/>
            <a:ext cx="37862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Круглый стол «Пути оздоровления детей и подростков в образовательных организациях России и Нижегородской области», 25.03.2016г.</a:t>
            </a:r>
            <a:endParaRPr lang="ru-RU" sz="1200" b="1" dirty="0"/>
          </a:p>
        </p:txBody>
      </p:sp>
      <p:pic>
        <p:nvPicPr>
          <p:cNvPr id="19" name="Picture 3" descr="E:\ДОКУМЕНТЫ_КАТЯ\Депутатское\отчет\Мероприятия\06.04.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5631" y="979200"/>
            <a:ext cx="3518336" cy="2331175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25" name="Прямоугольник 24"/>
          <p:cNvSpPr/>
          <p:nvPr/>
        </p:nvSpPr>
        <p:spPr>
          <a:xfrm>
            <a:off x="4929190" y="3286124"/>
            <a:ext cx="3929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Конференция «Вопросы развития и проблемы малого предпринимательства в торговле и общественном питании», 06.04.2016г.</a:t>
            </a:r>
            <a:endParaRPr lang="ru-RU" sz="1200" b="1" dirty="0"/>
          </a:p>
        </p:txBody>
      </p:sp>
      <p:pic>
        <p:nvPicPr>
          <p:cNvPr id="86018" name="Picture 2" descr="E:\ДОКУМЕНТЫ_КАТЯ\Депутатское\отчет\Мероприятия\26.05.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5016" y="4002109"/>
            <a:ext cx="3397248" cy="2261001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26" name="Прямоугольник 25"/>
          <p:cNvSpPr/>
          <p:nvPr/>
        </p:nvSpPr>
        <p:spPr>
          <a:xfrm>
            <a:off x="1428728" y="6286520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Празднование Дня российского предпринимательства и бизнес-форум «Территория роста: новые возможности и эффективные решения для развития бизнеса», 26.05.2016г.</a:t>
            </a:r>
            <a:endParaRPr lang="ru-RU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13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>
              <a:spcBef>
                <a:spcPct val="0"/>
              </a:spcBef>
            </a:pPr>
            <a:r>
              <a:rPr lang="ru-RU" sz="2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Мероприятия при поддержке депутата</a:t>
            </a:r>
            <a:endParaRPr lang="ru-RU" sz="22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E:\ДОКУМЕНТЫ_КАТЯ\Депутатское\отчет\Мероприятия\21.06.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000" y="979199"/>
            <a:ext cx="3672000" cy="2314241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19" name="Прямоугольник 18"/>
          <p:cNvSpPr/>
          <p:nvPr/>
        </p:nvSpPr>
        <p:spPr>
          <a:xfrm>
            <a:off x="857224" y="3324525"/>
            <a:ext cx="371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Круглый стол «Банкротство физических лиц», 21.06.2016г.</a:t>
            </a:r>
            <a:endParaRPr lang="ru-RU" sz="1200" b="1" dirty="0"/>
          </a:p>
        </p:txBody>
      </p:sp>
      <p:pic>
        <p:nvPicPr>
          <p:cNvPr id="84996" name="Picture 4" descr="E:\ДОКУМЕНТЫ_КАТЯ\Депутатское\отчет\Мероприятия\04.07.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976306"/>
            <a:ext cx="3672000" cy="2309818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20" name="Прямоугольник 19"/>
          <p:cNvSpPr/>
          <p:nvPr/>
        </p:nvSpPr>
        <p:spPr>
          <a:xfrm>
            <a:off x="5000628" y="3286124"/>
            <a:ext cx="38576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Круглый стол «Предпринимательство среди инвалидов – спектр возможностей», 04.07.2016г.</a:t>
            </a:r>
            <a:endParaRPr lang="ru-RU" sz="1200" b="1" dirty="0"/>
          </a:p>
        </p:txBody>
      </p:sp>
      <p:pic>
        <p:nvPicPr>
          <p:cNvPr id="84997" name="Picture 5" descr="E:\ДОКУМЕНТЫ_КАТЯ\Депутатское\отчет\Мероприятия\01.901.16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4857" y="3840533"/>
            <a:ext cx="2060594" cy="1374417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21" name="Прямоугольник 20"/>
          <p:cNvSpPr/>
          <p:nvPr/>
        </p:nvSpPr>
        <p:spPr>
          <a:xfrm>
            <a:off x="785786" y="6283131"/>
            <a:ext cx="38576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«Посвящение первокурсников в студенты НГТУ им. Р.Е. Алексеева», 01.09.2016г.</a:t>
            </a:r>
            <a:endParaRPr lang="ru-RU" sz="1200" b="1" dirty="0"/>
          </a:p>
        </p:txBody>
      </p:sp>
      <p:pic>
        <p:nvPicPr>
          <p:cNvPr id="84998" name="Picture 6" descr="E:\ДОКУМЕНТЫ_КАТЯ\Депутатское\отчет\Мероприятия\13.09.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3857628"/>
            <a:ext cx="3643338" cy="2428892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22" name="Прямоугольник 21"/>
          <p:cNvSpPr/>
          <p:nvPr/>
        </p:nvSpPr>
        <p:spPr>
          <a:xfrm>
            <a:off x="5072066" y="6286520"/>
            <a:ext cx="36433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Социальная акция «</a:t>
            </a:r>
            <a:r>
              <a:rPr lang="ru-RU" sz="1200" b="1" dirty="0" err="1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Бюстмост</a:t>
            </a:r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 - против рака груди», 13.09.2016г.</a:t>
            </a:r>
          </a:p>
        </p:txBody>
      </p:sp>
      <p:pic>
        <p:nvPicPr>
          <p:cNvPr id="84999" name="Picture 7" descr="E:\ДОКУМЕНТЫ_КАТЯ\Депутатское\отчет\Мероприятия\01.09.1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504" y="4857760"/>
            <a:ext cx="2177947" cy="1452692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14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55576" y="2420888"/>
            <a:ext cx="7704856" cy="151216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36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>
              <a:spcBef>
                <a:spcPct val="0"/>
              </a:spcBef>
            </a:pPr>
            <a:r>
              <a:rPr lang="ru-RU" sz="2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Мероприятия при поддержке депутата</a:t>
            </a:r>
            <a:endParaRPr lang="ru-RU" sz="22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7043" name="Picture 3" descr="E:\ДОКУМЕНТЫ_КАТЯ\Депутатское\отчет\Мероприятия\07.09.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979201"/>
            <a:ext cx="3587290" cy="2161767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1571604" y="3143248"/>
            <a:ext cx="6572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Творческая встреча, посвященная выходу в свет собрания сочинений журналиста, дипломата, ученого, министра иностранных дел, Председателя Правительства РФ, Президента ТПП РФ, председателя «</a:t>
            </a:r>
            <a:r>
              <a:rPr lang="ru-RU" sz="1200" b="1" dirty="0" err="1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Меркурий-клуба</a:t>
            </a:r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» Примакова Е.М., 07.09.2016г.</a:t>
            </a:r>
            <a:endParaRPr lang="ru-RU" sz="1200" b="1" dirty="0"/>
          </a:p>
        </p:txBody>
      </p:sp>
      <p:pic>
        <p:nvPicPr>
          <p:cNvPr id="17" name="Picture 2" descr="E:\ДОКУМЕНТЫ_КАТЯ\Депутатское\отчет\Мероприятия\25.11.16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3955325"/>
            <a:ext cx="3009917" cy="1993884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18" name="Прямоугольник 17"/>
          <p:cNvSpPr/>
          <p:nvPr/>
        </p:nvSpPr>
        <p:spPr>
          <a:xfrm>
            <a:off x="1142976" y="5945820"/>
            <a:ext cx="32861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Конференция «Стратегия и практика реализации новой тарифной политики в энергетике», 25.11.2016г.</a:t>
            </a:r>
            <a:endParaRPr lang="ru-RU" sz="1200" b="1" dirty="0"/>
          </a:p>
        </p:txBody>
      </p:sp>
      <p:pic>
        <p:nvPicPr>
          <p:cNvPr id="87044" name="Picture 4" descr="E:\ДОКУМЕНТЫ_КАТЯ\Депутатское\отчет\Мероприятия\06.12.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3955325"/>
            <a:ext cx="3000396" cy="2000264"/>
          </a:xfrm>
          <a:prstGeom prst="rect">
            <a:avLst/>
          </a:prstGeom>
          <a:noFill/>
          <a:ln>
            <a:solidFill>
              <a:srgbClr val="2C40D8"/>
            </a:solidFill>
          </a:ln>
        </p:spPr>
      </p:pic>
      <p:sp>
        <p:nvSpPr>
          <p:cNvPr id="19" name="Прямоугольник 18"/>
          <p:cNvSpPr/>
          <p:nvPr/>
        </p:nvSpPr>
        <p:spPr>
          <a:xfrm>
            <a:off x="4786314" y="5955589"/>
            <a:ext cx="41434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Совместное заседание депутатов ЗСНО, городской Думы, Совета и Правления ТПП НО «Концепция по совершенствованию законодательства России на период до 2021 года», 06.12.2016г.</a:t>
            </a:r>
            <a:endParaRPr lang="ru-RU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Номер слайда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449FAC-3B10-4F75-985D-416EA46D8B72}" type="slidenum">
              <a:rPr lang="ru-RU" altLang="ru-RU" smtClean="0">
                <a:latin typeface="Arial" charset="0"/>
                <a:cs typeface="Arial" charset="0"/>
              </a:rPr>
              <a:pPr/>
              <a:t>15</a:t>
            </a:fld>
            <a:endParaRPr lang="ru-RU" altLang="ru-RU" dirty="0" smtClean="0">
              <a:latin typeface="Arial" charset="0"/>
              <a:cs typeface="Arial" charset="0"/>
            </a:endParaRPr>
          </a:p>
        </p:txBody>
      </p:sp>
      <p:sp>
        <p:nvSpPr>
          <p:cNvPr id="4102" name="Заголовок 1"/>
          <p:cNvSpPr>
            <a:spLocks noGrp="1"/>
          </p:cNvSpPr>
          <p:nvPr>
            <p:ph type="title"/>
          </p:nvPr>
        </p:nvSpPr>
        <p:spPr>
          <a:xfrm>
            <a:off x="212725" y="273050"/>
            <a:ext cx="7043738" cy="525463"/>
          </a:xfrm>
        </p:spPr>
        <p:txBody>
          <a:bodyPr/>
          <a:lstStyle/>
          <a:p>
            <a:r>
              <a:rPr lang="en-US" altLang="ru-RU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/</a:t>
            </a:r>
            <a:endParaRPr lang="ru-RU" altLang="ru-RU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55576" y="2420888"/>
            <a:ext cx="7704856" cy="151216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42972" y="273050"/>
            <a:ext cx="7043738" cy="525463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>
              <a:spcBef>
                <a:spcPct val="0"/>
              </a:spcBef>
            </a:pPr>
            <a:r>
              <a:rPr lang="ru-RU" sz="22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Благодарственные письма</a:t>
            </a:r>
            <a:endParaRPr lang="ru-RU" sz="22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49718" y="838800"/>
            <a:ext cx="8280000" cy="1588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28662" y="1000108"/>
            <a:ext cx="7715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Благодарность за помощь и поддержку </a:t>
            </a:r>
          </a:p>
          <a:p>
            <a:pPr algn="ctr"/>
            <a:r>
              <a:rPr lang="ru-RU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депутату Дмитрию Краснову выразили: </a:t>
            </a:r>
          </a:p>
          <a:p>
            <a:endParaRPr lang="ru-RU" dirty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2" descr="E:\Документы\Депутатские выборы_Городская дума НН 2015\Отчет о депутатской деятельности 2015-2016гг\Школа 1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20302" y="2643182"/>
            <a:ext cx="2494508" cy="3578532"/>
          </a:xfrm>
          <a:prstGeom prst="rect">
            <a:avLst/>
          </a:prstGeom>
          <a:noFill/>
        </p:spPr>
      </p:pic>
      <p:pic>
        <p:nvPicPr>
          <p:cNvPr id="14339" name="Picture 3" descr="E:\Документы\Депутатские выборы_Городская дума НН 2015\Отчет о депутатской деятельности 2015-2016гг\Благ письмо Афганцы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66430" y="2714620"/>
            <a:ext cx="2520280" cy="3582048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621952" y="2071678"/>
            <a:ext cx="26642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МБОУ «Школа №120»</a:t>
            </a:r>
            <a:endParaRPr lang="ru-RU" sz="1600" b="1" dirty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357290" y="1857364"/>
            <a:ext cx="3143272" cy="4572032"/>
          </a:xfrm>
          <a:prstGeom prst="roundRect">
            <a:avLst/>
          </a:prstGeom>
          <a:noFill/>
          <a:ln>
            <a:solidFill>
              <a:srgbClr val="2C40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4929190" y="1844824"/>
            <a:ext cx="3071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Союз семей погибших военнослужащих в Афганистане и Чечне</a:t>
            </a:r>
            <a:endParaRPr lang="ru-RU" sz="1600" b="1" dirty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929190" y="1857364"/>
            <a:ext cx="3143272" cy="4572032"/>
          </a:xfrm>
          <a:prstGeom prst="roundRect">
            <a:avLst/>
          </a:prstGeom>
          <a:noFill/>
          <a:ln>
            <a:solidFill>
              <a:srgbClr val="2C40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5445224"/>
            <a:ext cx="8064896" cy="1800200"/>
          </a:xfrm>
        </p:spPr>
        <p:txBody>
          <a:bodyPr>
            <a:noAutofit/>
          </a:bodyPr>
          <a:lstStyle/>
          <a:p>
            <a:pPr algn="l"/>
            <a: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Times New Roman" pitchFamily="18" charset="0"/>
              </a:rPr>
            </a:br>
            <a:endParaRPr lang="ru-RU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000108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Адрес общественной приемной депутата городской Думы Нижнего Новгорода </a:t>
            </a:r>
          </a:p>
          <a:p>
            <a:pPr algn="ctr"/>
            <a:r>
              <a:rPr lang="ru-RU" sz="2800" b="1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Д.Г. Краснова</a:t>
            </a:r>
            <a:endParaRPr lang="ru-RU" sz="2800" b="1" dirty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287402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603005, г. Нижний Новгород, ул. Нестерова, д.31, </a:t>
            </a:r>
            <a:r>
              <a:rPr lang="ru-RU" sz="2000" dirty="0" err="1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каб</a:t>
            </a:r>
            <a:r>
              <a:rPr lang="ru-RU" sz="20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. 308, 309</a:t>
            </a:r>
          </a:p>
          <a:p>
            <a:pPr algn="ctr"/>
            <a:endParaRPr lang="ru-RU" sz="20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Тел. (831) 419-42-10, 419-43-54</a:t>
            </a:r>
          </a:p>
          <a:p>
            <a:pPr algn="ctr"/>
            <a:r>
              <a:rPr lang="ru-RU" sz="20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факс 419-40-09</a:t>
            </a:r>
          </a:p>
          <a:p>
            <a:pPr algn="ctr"/>
            <a:endParaRPr lang="ru-RU" sz="2000" dirty="0" smtClean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0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Предварительная запись на прием осуществляется  ежедневно</a:t>
            </a:r>
          </a:p>
          <a:p>
            <a:pPr algn="ctr"/>
            <a:r>
              <a:rPr lang="ru-RU" sz="20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 с понедельника по четверг с 09.00 до 18.00 </a:t>
            </a:r>
          </a:p>
          <a:p>
            <a:pPr algn="ctr"/>
            <a:r>
              <a:rPr lang="ru-RU" sz="2000" dirty="0" smtClean="0">
                <a:solidFill>
                  <a:srgbClr val="182582"/>
                </a:solidFill>
                <a:latin typeface="Arial" pitchFamily="34" charset="0"/>
                <a:cs typeface="Arial" pitchFamily="34" charset="0"/>
              </a:rPr>
              <a:t>и по пятницам с 09.00 до 17.00</a:t>
            </a:r>
            <a:endParaRPr lang="ru-RU" sz="2000" dirty="0">
              <a:solidFill>
                <a:srgbClr val="18258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034" y="0"/>
            <a:ext cx="35719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83472" y="-24"/>
            <a:ext cx="288000" cy="6858000"/>
          </a:xfrm>
          <a:prstGeom prst="rect">
            <a:avLst/>
          </a:prstGeom>
          <a:solidFill>
            <a:srgbClr val="2C4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Поток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Поток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1506</TotalTime>
  <Words>1245</Words>
  <Application>Microsoft Office PowerPoint</Application>
  <PresentationFormat>Экран (4:3)</PresentationFormat>
  <Paragraphs>189</Paragraphs>
  <Slides>16</Slides>
  <Notes>14</Notes>
  <HiddenSlides>0</HiddenSlides>
  <MMClips>0</MMClips>
  <ScaleCrop>false</ScaleCrop>
  <HeadingPairs>
    <vt:vector size="6" baseType="variant"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Поток</vt:lpstr>
      <vt:lpstr>1_Поток</vt:lpstr>
      <vt:lpstr>2_Поток</vt:lpstr>
      <vt:lpstr>Точечный рисунок</vt:lpstr>
      <vt:lpstr>Слайд 1</vt:lpstr>
      <vt:lpstr>/</vt:lpstr>
      <vt:lpstr>/</vt:lpstr>
      <vt:lpstr>/</vt:lpstr>
      <vt:lpstr>/</vt:lpstr>
      <vt:lpstr>/</vt:lpstr>
      <vt:lpstr>/</vt:lpstr>
      <vt:lpstr>/</vt:lpstr>
      <vt:lpstr>/</vt:lpstr>
      <vt:lpstr>/</vt:lpstr>
      <vt:lpstr>/</vt:lpstr>
      <vt:lpstr>/</vt:lpstr>
      <vt:lpstr>/</vt:lpstr>
      <vt:lpstr>/</vt:lpstr>
      <vt:lpstr>/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Никитченко Е.Н.</dc:creator>
  <cp:lastModifiedBy>nikitchenko</cp:lastModifiedBy>
  <cp:revision>166</cp:revision>
  <dcterms:created xsi:type="dcterms:W3CDTF">2017-01-11T11:21:34Z</dcterms:created>
  <dcterms:modified xsi:type="dcterms:W3CDTF">2017-01-23T14:37:55Z</dcterms:modified>
</cp:coreProperties>
</file>