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charts/style1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1" r:id="rId1"/>
  </p:sldMasterIdLst>
  <p:sldIdLst>
    <p:sldId id="256" r:id="rId2"/>
    <p:sldId id="258" r:id="rId3"/>
    <p:sldId id="267" r:id="rId4"/>
    <p:sldId id="276" r:id="rId5"/>
    <p:sldId id="277" r:id="rId6"/>
    <p:sldId id="266" r:id="rId7"/>
    <p:sldId id="268" r:id="rId8"/>
    <p:sldId id="272" r:id="rId9"/>
    <p:sldId id="278" r:id="rId10"/>
    <p:sldId id="274" r:id="rId11"/>
    <p:sldId id="269" r:id="rId12"/>
    <p:sldId id="270" r:id="rId13"/>
    <p:sldId id="271" r:id="rId14"/>
    <p:sldId id="273" r:id="rId15"/>
    <p:sldId id="279" r:id="rId16"/>
    <p:sldId id="28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  <a:srgbClr val="006666"/>
    <a:srgbClr val="23384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27660137895337161"/>
          <c:y val="0.33441459722673739"/>
          <c:w val="0.39267297356773612"/>
          <c:h val="0.66558540277326295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Обращения граждан</c:v>
                </c:pt>
              </c:strCache>
            </c:strRef>
          </c:tx>
          <c:dPt>
            <c:idx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4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Лист1!$A$2:$A$6</c:f>
              <c:strCache>
                <c:ptCount val="5"/>
                <c:pt idx="0">
                  <c:v>жилищно-коммунального хозяйства;</c:v>
                </c:pt>
                <c:pt idx="1">
                  <c:v>вопросы о предоставлении материально помощи</c:v>
                </c:pt>
                <c:pt idx="2">
                  <c:v>оказание бесплатной юридической помощи</c:v>
                </c:pt>
                <c:pt idx="3">
                  <c:v>здравоохранение</c:v>
                </c:pt>
                <c:pt idx="4">
                  <c:v>благоустройство придомовых территорий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50</c:v>
                </c:pt>
                <c:pt idx="1">
                  <c:v>32</c:v>
                </c:pt>
                <c:pt idx="2">
                  <c:v>20</c:v>
                </c:pt>
                <c:pt idx="3">
                  <c:v>43</c:v>
                </c:pt>
                <c:pt idx="4">
                  <c:v>33</c:v>
                </c:pt>
              </c:numCache>
            </c:numRef>
          </c:val>
        </c:ser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6.3830150816741135E-2"/>
          <c:y val="1.2887424266963711E-2"/>
          <c:w val="0.51021768259360167"/>
          <c:h val="0.42605631973920133"/>
        </c:manualLayout>
      </c:layout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zero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703552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1690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13460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02626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25559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662832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66705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80868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826239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8834816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9741001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25450666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78259085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716166541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54416728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2658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1349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AAD347D-5ACD-4C99-B74B-A9C85AD731AF}" type="datetimeFigureOut">
              <a:rPr lang="en-US" smtClean="0"/>
              <a:pPr/>
              <a:t>2/16/2022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02111984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322992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  <p:sldLayoutId id="214748374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hernyshov.n.a@yandex.ru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chart" Target="../charts/char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E973CAB-2F55-4467-9233-D3543CE1E5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223" y="2792673"/>
            <a:ext cx="7498715" cy="12638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  <a:t>Депутат городской Думы Нижнего Новгорода </a:t>
            </a:r>
            <a:r>
              <a:rPr lang="en-US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  <a:t>VII </a:t>
            </a:r>
            <a:r>
              <a:rPr lang="ru-RU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  <a:t>созыва  </a:t>
            </a:r>
            <a:br>
              <a:rPr lang="ru-RU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</a:br>
            <a:r>
              <a:rPr lang="ru-RU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  <a:t>по одномандатному избирательному  округу № 33</a:t>
            </a:r>
            <a:br>
              <a:rPr lang="ru-RU" sz="2000" b="1" dirty="0">
                <a:solidFill>
                  <a:schemeClr val="tx1"/>
                </a:solidFill>
                <a:latin typeface="Century Gothic" panose="020B0502020202020204" pitchFamily="34" charset="0"/>
                <a:cs typeface="Calibri Light" panose="020F0302020204030204" pitchFamily="34" charset="0"/>
              </a:rPr>
            </a:br>
            <a:endParaRPr lang="ru-RU" sz="2000" b="1" dirty="0">
              <a:solidFill>
                <a:schemeClr val="tx1"/>
              </a:solidFill>
              <a:latin typeface="Century Gothic" panose="020B050202020202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A26D6A56-F35D-411F-BA5E-AFDDC12F3F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07981" y="492241"/>
            <a:ext cx="2743200" cy="838764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chemeClr val="tx1"/>
                </a:solidFill>
                <a:latin typeface="Century Gothic" panose="020B0502020202020204" pitchFamily="34" charset="0"/>
                <a:cs typeface="Calibri" panose="020F0502020204030204" pitchFamily="34" charset="0"/>
              </a:rPr>
              <a:t>ГОРОДСКАЯ ДУМА НИЖНЕГО НОВГОРОДА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10F3C3FC-F08A-40F4-ADAE-FD0D9AF65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2897" y="1532293"/>
            <a:ext cx="1113365" cy="12610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EEDFE3D-F8E2-4C5E-A618-A36187379BE7}"/>
              </a:ext>
            </a:extLst>
          </p:cNvPr>
          <p:cNvSpPr txBox="1"/>
          <p:nvPr/>
        </p:nvSpPr>
        <p:spPr>
          <a:xfrm>
            <a:off x="271788" y="3993998"/>
            <a:ext cx="67509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latin typeface="Century Gothic" panose="020B0502020202020204" pitchFamily="34" charset="0"/>
                <a:cs typeface="Calibri Light" panose="020F0302020204030204" pitchFamily="34" charset="0"/>
              </a:rPr>
              <a:t>ЧЕРНЫШОВ</a:t>
            </a:r>
          </a:p>
          <a:p>
            <a:pPr algn="ctr"/>
            <a:r>
              <a:rPr lang="ru-RU" sz="3600" b="1" dirty="0">
                <a:latin typeface="Century Gothic" panose="020B0502020202020204" pitchFamily="34" charset="0"/>
                <a:cs typeface="Calibri Light" panose="020F0302020204030204" pitchFamily="34" charset="0"/>
              </a:rPr>
              <a:t>НИКОЛАЙ АЛЕКСАНДРОВИЧ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49B052E-D3B3-4872-9A61-F5BC47D1A7D3}"/>
              </a:ext>
            </a:extLst>
          </p:cNvPr>
          <p:cNvSpPr txBox="1"/>
          <p:nvPr/>
        </p:nvSpPr>
        <p:spPr>
          <a:xfrm>
            <a:off x="753234" y="5335848"/>
            <a:ext cx="6003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Century Gothic" panose="020B0502020202020204" pitchFamily="34" charset="0"/>
                <a:cs typeface="Calibri Light" panose="020F0302020204030204" pitchFamily="34" charset="0"/>
              </a:rPr>
              <a:t>ОТЧЕТ О РАБОТЕ  ЗА </a:t>
            </a:r>
            <a:r>
              <a:rPr lang="ru-RU" sz="2400" b="1" dirty="0" smtClean="0">
                <a:latin typeface="Century Gothic" panose="020B0502020202020204" pitchFamily="34" charset="0"/>
                <a:cs typeface="Calibri Light" panose="020F0302020204030204" pitchFamily="34" charset="0"/>
              </a:rPr>
              <a:t>2021 </a:t>
            </a:r>
            <a:r>
              <a:rPr lang="ru-RU" sz="2400" b="1" dirty="0">
                <a:latin typeface="Century Gothic" panose="020B0502020202020204" pitchFamily="34" charset="0"/>
                <a:cs typeface="Calibri Light" panose="020F0302020204030204" pitchFamily="34" charset="0"/>
              </a:rPr>
              <a:t>ГОД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174" t="20626" r="11613" b="35467"/>
          <a:stretch/>
        </p:blipFill>
        <p:spPr>
          <a:xfrm>
            <a:off x="6384967" y="1331004"/>
            <a:ext cx="5892418" cy="55269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152"/>
          <a:stretch/>
        </p:blipFill>
        <p:spPr>
          <a:xfrm>
            <a:off x="-106982" y="5703384"/>
            <a:ext cx="2045079" cy="115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5571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6871213" cy="16943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58728" y="479530"/>
            <a:ext cx="5415447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Общественная приемная депутата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E40FDEA-C7D9-47F4-892B-73E81FE4AFD5}"/>
              </a:ext>
            </a:extLst>
          </p:cNvPr>
          <p:cNvSpPr txBox="1"/>
          <p:nvPr/>
        </p:nvSpPr>
        <p:spPr>
          <a:xfrm>
            <a:off x="275381" y="1825191"/>
            <a:ext cx="58911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За отчетный период к депутату поступило 152 обращения от жителей города Нижнего Новгорода.	</a:t>
            </a:r>
          </a:p>
          <a:p>
            <a:r>
              <a:rPr lang="ru-RU" dirty="0">
                <a:latin typeface="Century Gothic" panose="020B0502020202020204" pitchFamily="34" charset="0"/>
                <a:cs typeface="Calibri" panose="020F0502020204030204" pitchFamily="34" charset="0"/>
              </a:rPr>
              <a:t> </a:t>
            </a:r>
          </a:p>
          <a:p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A92A2A52-7150-494D-A62A-FF8DEDBFA7EF}"/>
              </a:ext>
            </a:extLst>
          </p:cNvPr>
          <p:cNvSpPr txBox="1"/>
          <p:nvPr/>
        </p:nvSpPr>
        <p:spPr>
          <a:xfrm>
            <a:off x="6656586" y="5319343"/>
            <a:ext cx="4661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Часы работы: </a:t>
            </a:r>
            <a:r>
              <a:rPr lang="ru-RU" dirty="0" err="1">
                <a:latin typeface="Century Gothic" panose="020B0502020202020204" pitchFamily="34" charset="0"/>
              </a:rPr>
              <a:t>пн-пт</a:t>
            </a:r>
            <a:r>
              <a:rPr lang="ru-RU" dirty="0">
                <a:latin typeface="Century Gothic" panose="020B0502020202020204" pitchFamily="34" charset="0"/>
              </a:rPr>
              <a:t> с 09:00 до 14:00</a:t>
            </a:r>
          </a:p>
          <a:p>
            <a:r>
              <a:rPr lang="ru-RU" dirty="0">
                <a:latin typeface="Century Gothic" panose="020B0502020202020204" pitchFamily="34" charset="0"/>
              </a:rPr>
              <a:t>Приемный день: </a:t>
            </a:r>
            <a:r>
              <a:rPr lang="ru-RU" dirty="0" err="1">
                <a:latin typeface="Century Gothic" panose="020B0502020202020204" pitchFamily="34" charset="0"/>
              </a:rPr>
              <a:t>чт</a:t>
            </a:r>
            <a:r>
              <a:rPr lang="ru-RU" dirty="0">
                <a:latin typeface="Century Gothic" panose="020B0502020202020204" pitchFamily="34" charset="0"/>
              </a:rPr>
              <a:t> с 09:00 до 12:00</a:t>
            </a:r>
          </a:p>
          <a:p>
            <a:r>
              <a:rPr lang="ru-RU" dirty="0">
                <a:latin typeface="Century Gothic" panose="020B0502020202020204" pitchFamily="34" charset="0"/>
              </a:rPr>
              <a:t>Контактный телефон: 230-46-64;</a:t>
            </a:r>
          </a:p>
          <a:p>
            <a:r>
              <a:rPr lang="en-US" u="sng" dirty="0" err="1" smtClean="0">
                <a:latin typeface="Century Gothic" panose="020B0502020202020204" pitchFamily="34" charset="0"/>
                <a:hlinkClick r:id="rId3"/>
              </a:rPr>
              <a:t>chernyshov</a:t>
            </a:r>
            <a:r>
              <a:rPr lang="ru-RU" u="sng" dirty="0">
                <a:latin typeface="Century Gothic" panose="020B0502020202020204" pitchFamily="34" charset="0"/>
                <a:hlinkClick r:id="rId3"/>
              </a:rPr>
              <a:t>.</a:t>
            </a:r>
            <a:r>
              <a:rPr lang="en-US" u="sng" dirty="0">
                <a:latin typeface="Century Gothic" panose="020B0502020202020204" pitchFamily="34" charset="0"/>
                <a:hlinkClick r:id="rId3"/>
              </a:rPr>
              <a:t>n</a:t>
            </a:r>
            <a:r>
              <a:rPr lang="ru-RU" u="sng" dirty="0">
                <a:latin typeface="Century Gothic" panose="020B0502020202020204" pitchFamily="34" charset="0"/>
                <a:hlinkClick r:id="rId3"/>
              </a:rPr>
              <a:t>.</a:t>
            </a:r>
            <a:r>
              <a:rPr lang="en-US" u="sng" dirty="0">
                <a:latin typeface="Century Gothic" panose="020B0502020202020204" pitchFamily="34" charset="0"/>
                <a:hlinkClick r:id="rId3"/>
              </a:rPr>
              <a:t>a</a:t>
            </a:r>
            <a:r>
              <a:rPr lang="ru-RU" u="sng" dirty="0">
                <a:latin typeface="Century Gothic" panose="020B0502020202020204" pitchFamily="34" charset="0"/>
                <a:hlinkClick r:id="rId3"/>
              </a:rPr>
              <a:t>@</a:t>
            </a:r>
            <a:r>
              <a:rPr lang="en-US" u="sng" dirty="0" err="1">
                <a:latin typeface="Century Gothic" panose="020B0502020202020204" pitchFamily="34" charset="0"/>
                <a:hlinkClick r:id="rId3"/>
              </a:rPr>
              <a:t>yandex</a:t>
            </a:r>
            <a:r>
              <a:rPr lang="ru-RU" u="sng" dirty="0">
                <a:latin typeface="Century Gothic" panose="020B0502020202020204" pitchFamily="34" charset="0"/>
                <a:hlinkClick r:id="rId3"/>
              </a:rPr>
              <a:t>.</a:t>
            </a:r>
            <a:r>
              <a:rPr lang="en-US" u="sng" dirty="0" err="1">
                <a:latin typeface="Century Gothic" panose="020B0502020202020204" pitchFamily="34" charset="0"/>
                <a:hlinkClick r:id="rId3"/>
              </a:rPr>
              <a:t>ru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6F37005-929A-4FA2-A48F-59115DDC8A99}"/>
              </a:ext>
            </a:extLst>
          </p:cNvPr>
          <p:cNvSpPr txBox="1"/>
          <p:nvPr/>
        </p:nvSpPr>
        <p:spPr>
          <a:xfrm>
            <a:off x="6656586" y="3688454"/>
            <a:ext cx="55354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Общественная приемная депутата находится по адресу: город Нижний Новгород, пр. Гагарина, д. 146.</a:t>
            </a:r>
          </a:p>
          <a:p>
            <a:r>
              <a:rPr lang="ru-RU" dirty="0" err="1">
                <a:latin typeface="Century Gothic" panose="020B0502020202020204" pitchFamily="34" charset="0"/>
              </a:rPr>
              <a:t>Чернышов</a:t>
            </a:r>
            <a:r>
              <a:rPr lang="ru-RU" dirty="0">
                <a:latin typeface="Century Gothic" panose="020B0502020202020204" pitchFamily="34" charset="0"/>
              </a:rPr>
              <a:t> Николай проводит личный прием каждый </a:t>
            </a:r>
            <a:r>
              <a:rPr lang="ru-RU" dirty="0" smtClean="0">
                <a:latin typeface="Century Gothic" panose="020B0502020202020204" pitchFamily="34" charset="0"/>
              </a:rPr>
              <a:t>четверг по предварительной записи</a:t>
            </a:r>
            <a:endParaRPr lang="ru-RU" dirty="0">
              <a:latin typeface="Century Gothic" panose="020B0502020202020204" pitchFamily="34" charset="0"/>
            </a:endParaRPr>
          </a:p>
        </p:txBody>
      </p:sp>
      <p:graphicFrame>
        <p:nvGraphicFramePr>
          <p:cNvPr id="13" name="Диаграмма 12"/>
          <p:cNvGraphicFramePr/>
          <p:nvPr>
            <p:extLst>
              <p:ext uri="{D42A27DB-BD31-4B8C-83A1-F6EECF244321}">
                <p14:modId xmlns:p14="http://schemas.microsoft.com/office/powerpoint/2010/main" xmlns="" val="643900071"/>
              </p:ext>
            </p:extLst>
          </p:nvPr>
        </p:nvGraphicFramePr>
        <p:xfrm>
          <a:off x="0" y="2772496"/>
          <a:ext cx="5968966" cy="42356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96806" y="433242"/>
            <a:ext cx="4321505" cy="325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7718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401065" y="118774"/>
            <a:ext cx="7746803" cy="169433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29389" y="488023"/>
            <a:ext cx="562686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Century Gothic" panose="020B0502020202020204" pitchFamily="34" charset="0"/>
              </a:rPr>
              <a:t>Матпомощь муниципальным </a:t>
            </a:r>
            <a:endParaRPr lang="ru-RU" sz="2800" dirty="0" smtClean="0">
              <a:latin typeface="Century Gothic" panose="020B0502020202020204" pitchFamily="34" charset="0"/>
            </a:endParaRPr>
          </a:p>
          <a:p>
            <a:r>
              <a:rPr lang="ru-RU" sz="2800" dirty="0" smtClean="0">
                <a:latin typeface="Century Gothic" panose="020B0502020202020204" pitchFamily="34" charset="0"/>
              </a:rPr>
              <a:t>учреждениям</a:t>
            </a:r>
            <a:endParaRPr lang="ru-RU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38102120"/>
              </p:ext>
            </p:extLst>
          </p:nvPr>
        </p:nvGraphicFramePr>
        <p:xfrm>
          <a:off x="487509" y="1720312"/>
          <a:ext cx="7835080" cy="444572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614661"/>
                <a:gridCol w="2885215"/>
                <a:gridCol w="3335204"/>
              </a:tblGrid>
              <a:tr h="2754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Сумма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Учреждение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Назначение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50316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77 100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Детский сад № 130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Шкаф жарочный электрический 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261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75 000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Детский сад № 451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Замена окон 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3089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76 600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98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210 000 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Школа № 131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Поломоечная машина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u="none" strike="noStrike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3808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70 000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79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46 499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Администрация </a:t>
                      </a:r>
                      <a:r>
                        <a:rPr lang="ru-RU" sz="1400" b="1" dirty="0" err="1">
                          <a:effectLst/>
                          <a:latin typeface="Century Gothic" panose="020B0502020202020204" pitchFamily="34" charset="0"/>
                        </a:rPr>
                        <a:t>Приокского</a:t>
                      </a: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 района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Сканер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3300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68 040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Century Gothic" panose="020B0502020202020204" pitchFamily="34" charset="0"/>
                        </a:rPr>
                        <a:t>Школа </a:t>
                      </a: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№ 140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Замена окон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27066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69 960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2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99 425,82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Школа № 48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Ремонт системы отопления 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479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198 325, 21 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Школа № 11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Этажные </a:t>
                      </a:r>
                      <a:r>
                        <a:rPr lang="ru-RU" sz="1400" b="1" dirty="0" smtClean="0">
                          <a:effectLst/>
                          <a:latin typeface="Century Gothic" panose="020B0502020202020204" pitchFamily="34" charset="0"/>
                        </a:rPr>
                        <a:t>электрические </a:t>
                      </a: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Щиты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 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  <a:tr h="47941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Century Gothic" panose="020B0502020202020204" pitchFamily="34" charset="0"/>
                        </a:rPr>
                        <a:t>9 049,97</a:t>
                      </a:r>
                      <a:endParaRPr lang="ru-RU" sz="1400" b="1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МБДОУ №313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  <a:latin typeface="Century Gothic" panose="020B0502020202020204" pitchFamily="34" charset="0"/>
                        </a:rPr>
                        <a:t>Косметический ремонт склада</a:t>
                      </a:r>
                      <a:endParaRPr lang="ru-RU" sz="14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599" marR="53599" marT="0" marB="0"/>
                </a:tc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5374417" y="6379424"/>
            <a:ext cx="263270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Итого: 1 000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000 рублей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2445" y="1442130"/>
            <a:ext cx="942901" cy="127419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25516" y="3751015"/>
            <a:ext cx="961844" cy="13262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8331" y="5282645"/>
            <a:ext cx="1291127" cy="129112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45131" y="2476824"/>
            <a:ext cx="1322614" cy="1322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4299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8051" t="15081" r="37463" b="23908"/>
          <a:stretch/>
        </p:blipFill>
        <p:spPr>
          <a:xfrm>
            <a:off x="255494" y="1648187"/>
            <a:ext cx="3550024" cy="497323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46434" t="17852" r="25882" b="12597"/>
          <a:stretch/>
        </p:blipFill>
        <p:spPr>
          <a:xfrm>
            <a:off x="4083606" y="1648187"/>
            <a:ext cx="3520874" cy="49732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48639" t="17043" r="27868" b="26067"/>
          <a:stretch/>
        </p:blipFill>
        <p:spPr>
          <a:xfrm>
            <a:off x="7882568" y="1648187"/>
            <a:ext cx="3668455" cy="499460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6871213" cy="16943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513255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Благодарственные письма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71458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9632" t="24498" r="28971" b="22339"/>
          <a:stretch/>
        </p:blipFill>
        <p:spPr>
          <a:xfrm>
            <a:off x="443755" y="1645555"/>
            <a:ext cx="3603812" cy="503419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46985" t="17239" r="24449" b="16846"/>
          <a:stretch/>
        </p:blipFill>
        <p:spPr>
          <a:xfrm>
            <a:off x="8054788" y="1645555"/>
            <a:ext cx="3880522" cy="50341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48309" t="17239" r="27978" b="26851"/>
          <a:stretch/>
        </p:blipFill>
        <p:spPr>
          <a:xfrm rot="16200000">
            <a:off x="4605620" y="2246444"/>
            <a:ext cx="2891117" cy="38324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49380" cy="16943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513255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Благодарственные письма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0689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8159" y="1651455"/>
            <a:ext cx="4300334" cy="380722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412259" y="5613988"/>
            <a:ext cx="52579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Совместно с жителями и </a:t>
            </a:r>
            <a:r>
              <a:rPr lang="ru-RU" dirty="0" err="1" smtClean="0">
                <a:latin typeface="Century Gothic" panose="020B0502020202020204" pitchFamily="34" charset="0"/>
              </a:rPr>
              <a:t>домоупраляющей</a:t>
            </a:r>
            <a:r>
              <a:rPr lang="ru-RU" dirty="0" smtClean="0">
                <a:latin typeface="Century Gothic" panose="020B0502020202020204" pitchFamily="34" charset="0"/>
              </a:rPr>
              <a:t> компанией проведен субботник на территории микрорайона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0255" y="1651456"/>
            <a:ext cx="4556638" cy="38072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63447" y="5613988"/>
            <a:ext cx="51963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Совместно с </a:t>
            </a:r>
            <a:r>
              <a:rPr lang="ru-RU" dirty="0" err="1" smtClean="0">
                <a:latin typeface="Century Gothic" panose="020B0502020202020204" pitchFamily="34" charset="0"/>
              </a:rPr>
              <a:t>домоупраляющей</a:t>
            </a:r>
            <a:r>
              <a:rPr lang="ru-RU" dirty="0" smtClean="0">
                <a:latin typeface="Century Gothic" panose="020B0502020202020204" pitchFamily="34" charset="0"/>
              </a:rPr>
              <a:t> компанией установлено  металлическое ограждение палисадника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510851" y="480842"/>
            <a:ext cx="5415447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Работа по благоустройству территорий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4770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0851" y="1657864"/>
            <a:ext cx="5091769" cy="495598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868" t="34110" r="52208" b="23520"/>
          <a:stretch/>
        </p:blipFill>
        <p:spPr>
          <a:xfrm>
            <a:off x="6077243" y="1657864"/>
            <a:ext cx="5598942" cy="29043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61231" y="4794543"/>
            <a:ext cx="5842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Century Gothic" pitchFamily="34" charset="0"/>
              </a:rPr>
              <a:t>Совместная работа с </a:t>
            </a:r>
            <a:r>
              <a:rPr lang="ru-RU" sz="1600" dirty="0" err="1" smtClean="0">
                <a:latin typeface="Century Gothic" pitchFamily="34" charset="0"/>
              </a:rPr>
              <a:t>ДУКом</a:t>
            </a:r>
            <a:r>
              <a:rPr lang="ru-RU" sz="1600" dirty="0" smtClean="0">
                <a:latin typeface="Century Gothic" pitchFamily="34" charset="0"/>
              </a:rPr>
              <a:t> района по благоустройство прилегающих территорий многоквартирных домов</a:t>
            </a:r>
            <a:endParaRPr lang="ru-RU" sz="1600" dirty="0">
              <a:latin typeface="Century Gothic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510851" y="480842"/>
            <a:ext cx="5415447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Работа по благоустройству территорий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7824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49653F81-BC1A-404B-9FD3-4119530E8933}"/>
              </a:ext>
            </a:extLst>
          </p:cNvPr>
          <p:cNvSpPr txBox="1"/>
          <p:nvPr/>
        </p:nvSpPr>
        <p:spPr>
          <a:xfrm>
            <a:off x="257547" y="1779687"/>
            <a:ext cx="7879976" cy="452431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      </a:t>
            </a:r>
            <a:r>
              <a:rPr lang="ru-RU" b="1" dirty="0" smtClean="0">
                <a:latin typeface="Century Gothic" panose="020B0502020202020204" pitchFamily="34" charset="0"/>
              </a:rPr>
              <a:t>Николай </a:t>
            </a:r>
            <a:r>
              <a:rPr lang="ru-RU" b="1" dirty="0" err="1" smtClean="0">
                <a:latin typeface="Century Gothic" panose="020B0502020202020204" pitchFamily="34" charset="0"/>
              </a:rPr>
              <a:t>Чернышов</a:t>
            </a:r>
            <a:r>
              <a:rPr lang="ru-RU" b="1" dirty="0" smtClean="0">
                <a:latin typeface="Century Gothic" panose="020B0502020202020204" pitchFamily="34" charset="0"/>
              </a:rPr>
              <a:t> является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dirty="0" smtClean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>
                <a:latin typeface="Century Gothic" panose="020B0502020202020204" pitchFamily="34" charset="0"/>
              </a:rPr>
              <a:t>Заместителем </a:t>
            </a:r>
            <a:r>
              <a:rPr lang="ru-RU" dirty="0">
                <a:latin typeface="Century Gothic" panose="020B0502020202020204" pitchFamily="34" charset="0"/>
              </a:rPr>
              <a:t>председателя постоянной комиссии городской Думы по развитию города, строительству и архитектуре</a:t>
            </a:r>
            <a:r>
              <a:rPr lang="ru-RU" dirty="0" smtClean="0">
                <a:latin typeface="Century Gothic" panose="020B0502020202020204" pitchFamily="34" charset="0"/>
              </a:rPr>
              <a:t>;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>
                <a:latin typeface="Century Gothic" panose="020B0502020202020204" pitchFamily="34" charset="0"/>
              </a:rPr>
              <a:t>Членом </a:t>
            </a:r>
            <a:r>
              <a:rPr lang="ru-RU" dirty="0">
                <a:latin typeface="Century Gothic" panose="020B0502020202020204" pitchFamily="34" charset="0"/>
              </a:rPr>
              <a:t>постоянной комиссии городской Думы по городскому хозяйству</a:t>
            </a:r>
            <a:r>
              <a:rPr lang="ru-RU" dirty="0" smtClean="0">
                <a:latin typeface="Century Gothic" panose="020B0502020202020204" pitchFamily="34" charset="0"/>
              </a:rPr>
              <a:t>;</a:t>
            </a:r>
          </a:p>
          <a:p>
            <a:pPr marL="342900" indent="-342900"/>
            <a:endParaRPr lang="ru-RU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 smtClean="0">
                <a:latin typeface="Century Gothic" panose="020B0502020202020204" pitchFamily="34" charset="0"/>
              </a:rPr>
              <a:t>Руководителем </a:t>
            </a:r>
            <a:r>
              <a:rPr lang="ru-RU" dirty="0">
                <a:latin typeface="Century Gothic" panose="020B0502020202020204" pitchFamily="34" charset="0"/>
              </a:rPr>
              <a:t>депутатского объединения </a:t>
            </a:r>
            <a:r>
              <a:rPr lang="ru-RU" dirty="0" smtClean="0">
                <a:latin typeface="Century Gothic" panose="020B0502020202020204" pitchFamily="34" charset="0"/>
              </a:rPr>
              <a:t>ЛДПР в городской Думе.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ru-RU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Century Gothic" panose="020B0502020202020204" pitchFamily="34" charset="0"/>
              </a:rPr>
              <a:t>Был награжден юбилейной медалью «В память 800-летия Нижнего Новгорода» за внесенный вклад в развитие Нижнего Новгорода</a:t>
            </a:r>
            <a:r>
              <a:rPr lang="ru-RU" dirty="0" smtClean="0">
                <a:latin typeface="Century Gothic" panose="020B0502020202020204" pitchFamily="34" charset="0"/>
              </a:rPr>
              <a:t>.</a:t>
            </a:r>
            <a:endParaRPr lang="ru-RU" dirty="0">
              <a:latin typeface="Century Gothic" panose="020B0502020202020204" pitchFamily="34" charset="0"/>
            </a:endParaRPr>
          </a:p>
          <a:p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152"/>
          <a:stretch/>
        </p:blipFill>
        <p:spPr>
          <a:xfrm>
            <a:off x="7692312" y="3178906"/>
            <a:ext cx="4351770" cy="245693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xmlns="" id="{10F3C3FC-F08A-40F4-ADAE-FD0D9AF656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60304" y="1628547"/>
            <a:ext cx="1368743" cy="155035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48857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Работа в городской Думе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27422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48857" y="479530"/>
            <a:ext cx="5415447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Правотворческие инициативы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69858" y="1732202"/>
            <a:ext cx="10988892" cy="4646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447675" algn="l"/>
              </a:tabLst>
            </a:pPr>
            <a:r>
              <a:rPr lang="ru-RU" b="1" dirty="0" smtClean="0">
                <a:latin typeface="Century Gothic" panose="020B0502020202020204" pitchFamily="34" charset="0"/>
              </a:rPr>
              <a:t>Участвовал в  решении </a:t>
            </a:r>
            <a:r>
              <a:rPr lang="ru-RU" b="1" dirty="0">
                <a:latin typeface="Century Gothic" panose="020B0502020202020204" pitchFamily="34" charset="0"/>
              </a:rPr>
              <a:t>следующих вопросов:</a:t>
            </a:r>
          </a:p>
          <a:p>
            <a:r>
              <a:rPr lang="ru-RU" dirty="0">
                <a:latin typeface="Century Gothic" panose="020B0502020202020204" pitchFamily="34" charset="0"/>
              </a:rPr>
              <a:t>- Об итогах реализации мероприятий по разработке пилотного проекта по обследованию состояния внутренних инженерных систем в образовательных учреждениях </a:t>
            </a:r>
            <a:r>
              <a:rPr lang="ru-RU" dirty="0" err="1">
                <a:latin typeface="Century Gothic" panose="020B0502020202020204" pitchFamily="34" charset="0"/>
              </a:rPr>
              <a:t>Приокского</a:t>
            </a:r>
            <a:r>
              <a:rPr lang="ru-RU" dirty="0">
                <a:latin typeface="Century Gothic" panose="020B0502020202020204" pitchFamily="34" charset="0"/>
              </a:rPr>
              <a:t> района</a:t>
            </a:r>
          </a:p>
          <a:p>
            <a:r>
              <a:rPr lang="ru-RU" dirty="0">
                <a:latin typeface="Century Gothic" panose="020B0502020202020204" pitchFamily="34" charset="0"/>
              </a:rPr>
              <a:t>- О ходе работ по включению в государственную программу «Капитальный ремонт образовательных организаций Нижегородской области и корректировки проектно-сметной документации ремонта МБОУ «Школа №48».</a:t>
            </a:r>
          </a:p>
          <a:p>
            <a:r>
              <a:rPr lang="ru-RU" dirty="0">
                <a:latin typeface="Century Gothic" panose="020B0502020202020204" pitchFamily="34" charset="0"/>
              </a:rPr>
              <a:t>- О мерах, предпринимаемых администрацией города Нижнего Новгорода по включению школы № 48 в государственную программу «Капитальный ремонт образовательных организаций Нижегородской области, реализующих общеобразовательные программы» на 2021 год</a:t>
            </a:r>
            <a:r>
              <a:rPr lang="ru-RU" dirty="0" smtClean="0">
                <a:latin typeface="Century Gothic" panose="020B0502020202020204" pitchFamily="34" charset="0"/>
              </a:rPr>
              <a:t>;</a:t>
            </a:r>
            <a:endParaRPr lang="ru-RU" dirty="0">
              <a:latin typeface="Century Gothic" panose="020B0502020202020204" pitchFamily="34" charset="0"/>
            </a:endParaRPr>
          </a:p>
          <a:p>
            <a:r>
              <a:rPr lang="ru-RU" dirty="0">
                <a:latin typeface="Century Gothic" panose="020B0502020202020204" pitchFamily="34" charset="0"/>
              </a:rPr>
              <a:t>- О планах проведения капитального ремонта школьных и дошкольных образовательных учреждений на территории города Нижнего Новгорода     в 2021 году</a:t>
            </a:r>
          </a:p>
          <a:p>
            <a:r>
              <a:rPr lang="ru-RU" dirty="0">
                <a:latin typeface="Century Gothic" panose="020B0502020202020204" pitchFamily="34" charset="0"/>
              </a:rPr>
              <a:t>- </a:t>
            </a:r>
            <a:r>
              <a:rPr lang="ru-RU" dirty="0" smtClean="0">
                <a:latin typeface="Century Gothic" panose="020B0502020202020204" pitchFamily="34" charset="0"/>
              </a:rPr>
              <a:t>О </a:t>
            </a:r>
            <a:r>
              <a:rPr lang="ru-RU" dirty="0">
                <a:latin typeface="Century Gothic" panose="020B0502020202020204" pitchFamily="34" charset="0"/>
              </a:rPr>
              <a:t>состоянии объектов инженерной защиты города Нижнего Новгорода</a:t>
            </a:r>
          </a:p>
          <a:p>
            <a:r>
              <a:rPr lang="ru-RU" dirty="0">
                <a:latin typeface="Century Gothic" panose="020B0502020202020204" pitchFamily="34" charset="0"/>
              </a:rPr>
              <a:t>- </a:t>
            </a:r>
            <a:r>
              <a:rPr lang="ru-RU" dirty="0" smtClean="0">
                <a:latin typeface="Century Gothic" panose="020B0502020202020204" pitchFamily="34" charset="0"/>
              </a:rPr>
              <a:t>О работе </a:t>
            </a:r>
            <a:r>
              <a:rPr lang="ru-RU" dirty="0">
                <a:latin typeface="Century Gothic" panose="020B0502020202020204" pitchFamily="34" charset="0"/>
              </a:rPr>
              <a:t>Фонда капитального ремонта многоквартирных домов на территории города Нижнего Новгорода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20152"/>
          <a:stretch/>
        </p:blipFill>
        <p:spPr>
          <a:xfrm>
            <a:off x="8338089" y="205848"/>
            <a:ext cx="2830232" cy="1597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32145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65741" y="4378478"/>
            <a:ext cx="30454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Выездное совещание </a:t>
            </a:r>
            <a:r>
              <a:rPr lang="ru-RU" dirty="0" smtClean="0">
                <a:latin typeface="Century Gothic" panose="020B0502020202020204" pitchFamily="34" charset="0"/>
              </a:rPr>
              <a:t>с </a:t>
            </a:r>
            <a:r>
              <a:rPr lang="ru-RU" dirty="0">
                <a:latin typeface="Century Gothic" panose="020B0502020202020204" pitchFamily="34" charset="0"/>
              </a:rPr>
              <a:t>целью мониторинга строительства детских садов на территориях новых жилищных комплексов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25552" y="4375530"/>
            <a:ext cx="27976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Совещание по </a:t>
            </a:r>
            <a:r>
              <a:rPr lang="ru-RU" dirty="0">
                <a:latin typeface="Century Gothic" panose="020B0502020202020204" pitchFamily="34" charset="0"/>
              </a:rPr>
              <a:t>оценке хода строительства детских </a:t>
            </a:r>
            <a:r>
              <a:rPr lang="ru-RU" dirty="0" smtClean="0">
                <a:latin typeface="Century Gothic" panose="020B0502020202020204" pitchFamily="34" charset="0"/>
              </a:rPr>
              <a:t>садов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8599" y="4332312"/>
            <a:ext cx="352555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Плановая проверка </a:t>
            </a:r>
            <a:r>
              <a:rPr lang="ru-RU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домоуправляющей</a:t>
            </a:r>
            <a:r>
              <a: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компании </a:t>
            </a:r>
            <a:r>
              <a:rPr lang="ru-RU" dirty="0" err="1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Приокского</a:t>
            </a:r>
            <a:r>
              <a:rPr lang="ru-RU" dirty="0"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района по готовности снегоуборочной техники к зимнему периоду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8599" y="1952765"/>
            <a:ext cx="3272605" cy="23795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14433" y="1933738"/>
            <a:ext cx="2462098" cy="239857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7679" y="1933738"/>
            <a:ext cx="2321605" cy="2398574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6337679" y="4360141"/>
            <a:ext cx="262806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ea typeface="Times New Roman" panose="02020603050405020304" pitchFamily="18" charset="0"/>
              </a:rPr>
              <a:t>Выездные совещания </a:t>
            </a:r>
            <a:r>
              <a:rPr lang="ru-RU" dirty="0">
                <a:latin typeface="Century Gothic" panose="020B0502020202020204" pitchFamily="34" charset="0"/>
                <a:ea typeface="Times New Roman" panose="02020603050405020304" pitchFamily="18" charset="0"/>
              </a:rPr>
              <a:t>по мониторингу состояния </a:t>
            </a:r>
            <a:r>
              <a:rPr lang="ru-RU" dirty="0" smtClean="0">
                <a:latin typeface="Century Gothic" panose="020B0502020202020204" pitchFamily="34" charset="0"/>
                <a:ea typeface="Times New Roman" panose="02020603050405020304" pitchFamily="18" charset="0"/>
              </a:rPr>
              <a:t>школ округа</a:t>
            </a:r>
            <a:endParaRPr lang="ru-RU" dirty="0">
              <a:effectLst/>
              <a:latin typeface="Century Gothic" panose="020B050202020202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65741" y="1952765"/>
            <a:ext cx="2440258" cy="242276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48857" y="499996"/>
            <a:ext cx="5415447" cy="95410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Участие в выездных совещаниях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4321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77A13B45-7EB3-4B03-9603-3F69B265B941}"/>
              </a:ext>
            </a:extLst>
          </p:cNvPr>
          <p:cNvSpPr/>
          <p:nvPr/>
        </p:nvSpPr>
        <p:spPr>
          <a:xfrm>
            <a:off x="357427" y="5558464"/>
            <a:ext cx="58147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Совместно с администрацией </a:t>
            </a:r>
            <a:r>
              <a:rPr lang="ru-RU" dirty="0" err="1">
                <a:latin typeface="Century Gothic" panose="020B0502020202020204" pitchFamily="34" charset="0"/>
              </a:rPr>
              <a:t>Приокского</a:t>
            </a:r>
            <a:r>
              <a:rPr lang="ru-RU" dirty="0">
                <a:latin typeface="Century Gothic" panose="020B0502020202020204" pitchFamily="34" charset="0"/>
              </a:rPr>
              <a:t> района проведен турнир по мини-футболу среди </a:t>
            </a:r>
            <a:r>
              <a:rPr lang="ru-RU" dirty="0" smtClean="0">
                <a:latin typeface="Century Gothic" panose="020B0502020202020204" pitchFamily="34" charset="0"/>
              </a:rPr>
              <a:t>учеников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9804"/>
          <a:stretch/>
        </p:blipFill>
        <p:spPr>
          <a:xfrm>
            <a:off x="491898" y="1638500"/>
            <a:ext cx="5055811" cy="37386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5CE6D34-0C41-4ACC-8DFA-190F55D02874}"/>
              </a:ext>
            </a:extLst>
          </p:cNvPr>
          <p:cNvSpPr txBox="1"/>
          <p:nvPr/>
        </p:nvSpPr>
        <p:spPr>
          <a:xfrm>
            <a:off x="6591147" y="5537538"/>
            <a:ext cx="526915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П</a:t>
            </a:r>
            <a:r>
              <a:rPr lang="ru-RU" dirty="0" smtClean="0">
                <a:latin typeface="Century Gothic" panose="020B0502020202020204" pitchFamily="34" charset="0"/>
              </a:rPr>
              <a:t>оздравление </a:t>
            </a:r>
            <a:r>
              <a:rPr lang="ru-RU" dirty="0">
                <a:latin typeface="Century Gothic" panose="020B0502020202020204" pitchFamily="34" charset="0"/>
              </a:rPr>
              <a:t>сотрудниц управления социальной защиты </a:t>
            </a:r>
            <a:r>
              <a:rPr lang="ru-RU" dirty="0" err="1">
                <a:latin typeface="Century Gothic" panose="020B0502020202020204" pitchFamily="34" charset="0"/>
              </a:rPr>
              <a:t>Приокского</a:t>
            </a:r>
            <a:r>
              <a:rPr lang="ru-RU" dirty="0">
                <a:latin typeface="Century Gothic" panose="020B0502020202020204" pitchFamily="34" charset="0"/>
              </a:rPr>
              <a:t> района и </a:t>
            </a:r>
            <a:r>
              <a:rPr lang="ru-RU" dirty="0" smtClean="0">
                <a:latin typeface="Century Gothic" panose="020B0502020202020204" pitchFamily="34" charset="0"/>
              </a:rPr>
              <a:t>многодетных мам </a:t>
            </a:r>
            <a:r>
              <a:rPr lang="ru-RU" dirty="0" err="1" smtClean="0">
                <a:latin typeface="Century Gothic" panose="020B050202020202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</a:rPr>
              <a:t> </a:t>
            </a:r>
            <a:r>
              <a:rPr lang="ru-RU" dirty="0">
                <a:latin typeface="Century Gothic" panose="020B0502020202020204" pitchFamily="34" charset="0"/>
              </a:rPr>
              <a:t>района с Днем </a:t>
            </a:r>
            <a:r>
              <a:rPr lang="ru-RU" dirty="0" smtClean="0">
                <a:latin typeface="Century Gothic" panose="020B0502020202020204" pitchFamily="34" charset="0"/>
              </a:rPr>
              <a:t>матери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9803" b="5687"/>
          <a:stretch/>
        </p:blipFill>
        <p:spPr>
          <a:xfrm>
            <a:off x="6591147" y="1638500"/>
            <a:ext cx="5175029" cy="37386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91898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Мероприятия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2726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E58E4A73-DBCC-489F-9C08-A0B66F3F99E0}"/>
              </a:ext>
            </a:extLst>
          </p:cNvPr>
          <p:cNvSpPr txBox="1"/>
          <p:nvPr/>
        </p:nvSpPr>
        <p:spPr>
          <a:xfrm>
            <a:off x="7514731" y="5072587"/>
            <a:ext cx="4488029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ru-RU" dirty="0" smtClean="0">
                <a:latin typeface="Century Gothic" panose="020B0502020202020204" pitchFamily="34" charset="0"/>
              </a:rPr>
              <a:t>Оказана </a:t>
            </a:r>
            <a:r>
              <a:rPr lang="ru-RU" dirty="0">
                <a:latin typeface="Century Gothic" panose="020B0502020202020204" pitchFamily="34" charset="0"/>
              </a:rPr>
              <a:t>помощь ветерану Великой Отечественной войны и ветерану труда, проживающего в </a:t>
            </a:r>
            <a:r>
              <a:rPr lang="ru-RU" dirty="0" err="1">
                <a:latin typeface="Century Gothic" panose="020B0502020202020204" pitchFamily="34" charset="0"/>
              </a:rPr>
              <a:t>Приокском</a:t>
            </a:r>
            <a:r>
              <a:rPr lang="ru-RU" dirty="0">
                <a:latin typeface="Century Gothic" panose="020B0502020202020204" pitchFamily="34" charset="0"/>
              </a:rPr>
              <a:t> </a:t>
            </a:r>
            <a:r>
              <a:rPr lang="ru-RU" dirty="0" smtClean="0">
                <a:latin typeface="Century Gothic" panose="020B0502020202020204" pitchFamily="34" charset="0"/>
              </a:rPr>
              <a:t>районе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5CE6D34-0C41-4ACC-8DFA-190F55D02874}"/>
              </a:ext>
            </a:extLst>
          </p:cNvPr>
          <p:cNvSpPr txBox="1"/>
          <p:nvPr/>
        </p:nvSpPr>
        <p:spPr>
          <a:xfrm>
            <a:off x="491897" y="5044603"/>
            <a:ext cx="277969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Оказана </a:t>
            </a:r>
            <a:r>
              <a:rPr lang="ru-RU" dirty="0">
                <a:latin typeface="Century Gothic" panose="020B0502020202020204" pitchFamily="34" charset="0"/>
              </a:rPr>
              <a:t>помощь по установке </a:t>
            </a:r>
            <a:r>
              <a:rPr lang="ru-RU" dirty="0" smtClean="0">
                <a:latin typeface="Century Gothic" panose="020B0502020202020204" pitchFamily="34" charset="0"/>
              </a:rPr>
              <a:t>домофона жительнице </a:t>
            </a:r>
            <a:r>
              <a:rPr lang="ru-RU" dirty="0" err="1" smtClean="0">
                <a:latin typeface="Century Gothic" panose="020B050202020202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</a:rPr>
              <a:t> района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2" r="22607" b="23648"/>
          <a:stretch/>
        </p:blipFill>
        <p:spPr>
          <a:xfrm>
            <a:off x="7514732" y="1803749"/>
            <a:ext cx="4488029" cy="31530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6154"/>
          <a:stretch/>
        </p:blipFill>
        <p:spPr>
          <a:xfrm>
            <a:off x="491898" y="1803749"/>
            <a:ext cx="2779697" cy="310627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0CD9466F-CFB9-4462-8FA2-6FFD5AFC37C7}"/>
              </a:ext>
            </a:extLst>
          </p:cNvPr>
          <p:cNvSpPr txBox="1"/>
          <p:nvPr/>
        </p:nvSpPr>
        <p:spPr>
          <a:xfrm>
            <a:off x="3431158" y="5072587"/>
            <a:ext cx="377676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Организована раздача новогодних подарков </a:t>
            </a:r>
            <a:r>
              <a:rPr lang="ru-RU" dirty="0" smtClean="0">
                <a:latin typeface="Century Gothic" panose="020B0502020202020204" pitchFamily="34" charset="0"/>
              </a:rPr>
              <a:t>детям </a:t>
            </a:r>
            <a:r>
              <a:rPr lang="ru-RU" dirty="0">
                <a:latin typeface="Century Gothic" panose="020B0502020202020204" pitchFamily="34" charset="0"/>
              </a:rPr>
              <a:t>из многодетных семей.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46" b="15468"/>
          <a:stretch/>
        </p:blipFill>
        <p:spPr>
          <a:xfrm>
            <a:off x="3578401" y="1803749"/>
            <a:ext cx="3629524" cy="31197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91898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Мероприятия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873244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4C81118-9A02-4468-B52E-742320A27C28}"/>
              </a:ext>
            </a:extLst>
          </p:cNvPr>
          <p:cNvSpPr txBox="1"/>
          <p:nvPr/>
        </p:nvSpPr>
        <p:spPr>
          <a:xfrm>
            <a:off x="4070891" y="5110024"/>
            <a:ext cx="403042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Торжественная церемония награждения в честь Дня учителя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613FE836-4F34-463A-A92C-7445D07B2477}"/>
              </a:ext>
            </a:extLst>
          </p:cNvPr>
          <p:cNvSpPr txBox="1"/>
          <p:nvPr/>
        </p:nvSpPr>
        <p:spPr>
          <a:xfrm>
            <a:off x="8227425" y="5097174"/>
            <a:ext cx="396457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Церемония награждения лучших учеников и учителей </a:t>
            </a:r>
            <a:r>
              <a:rPr lang="ru-RU" dirty="0" err="1" smtClean="0">
                <a:latin typeface="Century Gothic" panose="020B0502020202020204" pitchFamily="34" charset="0"/>
                <a:cs typeface="Calibri" panose="020F050202020403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 района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5CE6D34-0C41-4ACC-8DFA-190F55D02874}"/>
              </a:ext>
            </a:extLst>
          </p:cNvPr>
          <p:cNvSpPr txBox="1"/>
          <p:nvPr/>
        </p:nvSpPr>
        <p:spPr>
          <a:xfrm>
            <a:off x="214708" y="5063875"/>
            <a:ext cx="363685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Награждение финалистов и призеров районного конкурса </a:t>
            </a:r>
          </a:p>
          <a:p>
            <a:r>
              <a:rPr lang="ru-RU" dirty="0" smtClean="0">
                <a:latin typeface="Century Gothic" panose="020B0502020202020204" pitchFamily="34" charset="0"/>
              </a:rPr>
              <a:t>«Классный руководитель года»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708" y="1996675"/>
            <a:ext cx="3636851" cy="283732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14679" y="1996675"/>
            <a:ext cx="4086641" cy="283732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875" t="43922" b="12549"/>
          <a:stretch/>
        </p:blipFill>
        <p:spPr>
          <a:xfrm>
            <a:off x="8264441" y="1996675"/>
            <a:ext cx="3589794" cy="283732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91898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Мероприятия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32711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14EC7436-9CE5-446A-AD65-316C05F1C765}"/>
              </a:ext>
            </a:extLst>
          </p:cNvPr>
          <p:cNvSpPr txBox="1"/>
          <p:nvPr/>
        </p:nvSpPr>
        <p:spPr>
          <a:xfrm>
            <a:off x="239805" y="4780026"/>
            <a:ext cx="431938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Проведена экскурсия в Доме Советов, организованная для нижегородских студентов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44C1321D-C717-430F-BCAC-3D283C2D0F1B}"/>
              </a:ext>
            </a:extLst>
          </p:cNvPr>
          <p:cNvSpPr txBox="1"/>
          <p:nvPr/>
        </p:nvSpPr>
        <p:spPr>
          <a:xfrm>
            <a:off x="4559192" y="4826193"/>
            <a:ext cx="378998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Участие в церемонии возложения цветов к вечному огню в преддверии для Победы</a:t>
            </a:r>
            <a:endParaRPr lang="ru-RU" dirty="0"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6EF9E11D-B092-4A41-BB7D-BB60D3F2811D}"/>
              </a:ext>
            </a:extLst>
          </p:cNvPr>
          <p:cNvSpPr txBox="1"/>
          <p:nvPr/>
        </p:nvSpPr>
        <p:spPr>
          <a:xfrm>
            <a:off x="8569976" y="4826193"/>
            <a:ext cx="362202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Организовано мероприятие посвященное дню снятия блокады Ленинграда</a:t>
            </a:r>
            <a:endParaRPr lang="ru-RU" dirty="0">
              <a:latin typeface="Century Gothic" panose="020B0502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041" y="2029091"/>
            <a:ext cx="3990574" cy="26529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59192" y="2015531"/>
            <a:ext cx="3789989" cy="26529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09"/>
          <a:stretch/>
        </p:blipFill>
        <p:spPr>
          <a:xfrm>
            <a:off x="8610758" y="2015530"/>
            <a:ext cx="3328258" cy="26529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91898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Мероприятия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65097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71" t="24154" r="14623" b="48480"/>
          <a:stretch/>
        </p:blipFill>
        <p:spPr>
          <a:xfrm>
            <a:off x="-214627" y="109419"/>
            <a:ext cx="7018383" cy="169433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E76FCDF-53EC-4484-AF3B-1EAD22A0B149}"/>
              </a:ext>
            </a:extLst>
          </p:cNvPr>
          <p:cNvSpPr txBox="1"/>
          <p:nvPr/>
        </p:nvSpPr>
        <p:spPr>
          <a:xfrm>
            <a:off x="491898" y="694974"/>
            <a:ext cx="541544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entury Gothic" panose="020B0502020202020204" pitchFamily="34" charset="0"/>
                <a:cs typeface="Calibri" panose="020F0502020204030204" pitchFamily="34" charset="0"/>
              </a:rPr>
              <a:t>Мероприятия</a:t>
            </a:r>
            <a:endParaRPr lang="ru-RU" sz="28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entury Gothic" panose="020B050202020202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9069"/>
          <a:stretch/>
        </p:blipFill>
        <p:spPr>
          <a:xfrm>
            <a:off x="7713472" y="3808550"/>
            <a:ext cx="2615417" cy="26037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382" r="11516" b="8762"/>
          <a:stretch/>
        </p:blipFill>
        <p:spPr>
          <a:xfrm>
            <a:off x="7661994" y="956584"/>
            <a:ext cx="2739727" cy="26037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6090" y="1895813"/>
            <a:ext cx="3562394" cy="25959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8" t="19213" r="-398" b="-5409"/>
          <a:stretch/>
        </p:blipFill>
        <p:spPr>
          <a:xfrm>
            <a:off x="3806484" y="1895813"/>
            <a:ext cx="3562393" cy="271094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341190" y="3808550"/>
            <a:ext cx="194535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Century Gothic" panose="020B0502020202020204" pitchFamily="34" charset="0"/>
              </a:rPr>
              <a:t>В</a:t>
            </a:r>
            <a:r>
              <a:rPr lang="ru-RU" dirty="0" smtClean="0">
                <a:latin typeface="Century Gothic" panose="020B0502020202020204" pitchFamily="34" charset="0"/>
              </a:rPr>
              <a:t> преддверии дня освобождения Ленинграда навестил участников тех страшных событий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401721" y="956584"/>
            <a:ext cx="21934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Поздравление с </a:t>
            </a:r>
            <a:r>
              <a:rPr lang="ru-RU" dirty="0" err="1" smtClean="0">
                <a:latin typeface="Century Gothic" panose="020B0502020202020204" pitchFamily="34" charset="0"/>
              </a:rPr>
              <a:t>с</a:t>
            </a:r>
            <a:r>
              <a:rPr lang="ru-RU" dirty="0" smtClean="0">
                <a:latin typeface="Century Gothic" panose="020B0502020202020204" pitchFamily="34" charset="0"/>
              </a:rPr>
              <a:t> Днем Защитника Отечества мужчин-педагогов </a:t>
            </a:r>
            <a:r>
              <a:rPr lang="ru-RU" dirty="0" err="1" smtClean="0">
                <a:latin typeface="Century Gothic" panose="020B050202020202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</a:rPr>
              <a:t> района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6090" y="4695132"/>
            <a:ext cx="36003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Рабочая встреча в администрации </a:t>
            </a:r>
            <a:r>
              <a:rPr lang="ru-RU" dirty="0" err="1" smtClean="0">
                <a:latin typeface="Century Gothic" panose="020B050202020202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</a:rPr>
              <a:t> района по вопросу Формирования комфортной городской среды</a:t>
            </a:r>
            <a:endParaRPr lang="ru-RU" dirty="0"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06484" y="4695132"/>
            <a:ext cx="360039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entury Gothic" panose="020B0502020202020204" pitchFamily="34" charset="0"/>
              </a:rPr>
              <a:t>Совещание в администрации </a:t>
            </a:r>
            <a:r>
              <a:rPr lang="ru-RU" dirty="0" err="1" smtClean="0">
                <a:latin typeface="Century Gothic" panose="020B0502020202020204" pitchFamily="34" charset="0"/>
              </a:rPr>
              <a:t>Приокского</a:t>
            </a:r>
            <a:r>
              <a:rPr lang="ru-RU" dirty="0" smtClean="0">
                <a:latin typeface="Century Gothic" panose="020B0502020202020204" pitchFamily="34" charset="0"/>
              </a:rPr>
              <a:t> района по вопросу проекта инициативного бюджетирования «Ваш Решать»</a:t>
            </a:r>
            <a:endParaRPr lang="ru-R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57393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443" t="13137" r="10442" b="14314"/>
          <a:stretch/>
        </p:blipFill>
        <p:spPr>
          <a:xfrm>
            <a:off x="1503335" y="263471"/>
            <a:ext cx="9454436" cy="6453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95802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ебеса">
  <a:themeElements>
    <a:clrScheme name="Небеса">
      <a:dk1>
        <a:sysClr val="windowText" lastClr="000000"/>
      </a:dk1>
      <a:lt1>
        <a:sysClr val="window" lastClr="FFFFFF"/>
      </a:lt1>
      <a:dk2>
        <a:srgbClr val="104C7E"/>
      </a:dk2>
      <a:lt2>
        <a:srgbClr val="EBEBEB"/>
      </a:lt2>
      <a:accent1>
        <a:srgbClr val="94CE67"/>
      </a:accent1>
      <a:accent2>
        <a:srgbClr val="49D1CD"/>
      </a:accent2>
      <a:accent3>
        <a:srgbClr val="61A5D6"/>
      </a:accent3>
      <a:accent4>
        <a:srgbClr val="9D8CD3"/>
      </a:accent4>
      <a:accent5>
        <a:srgbClr val="E45C8A"/>
      </a:accent5>
      <a:accent6>
        <a:srgbClr val="F98C61"/>
      </a:accent6>
      <a:hlink>
        <a:srgbClr val="AAF172"/>
      </a:hlink>
      <a:folHlink>
        <a:srgbClr val="E7F19A"/>
      </a:folHlink>
    </a:clrScheme>
    <a:fontScheme name="Небеса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ебеса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E44E6A2F-09CD-4BE0-B42D-107FF03CEE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Небесная</Template>
  <TotalTime>2943</TotalTime>
  <Words>572</Words>
  <Application>Microsoft Office PowerPoint</Application>
  <PresentationFormat>Произвольный</PresentationFormat>
  <Paragraphs>104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Небеса</vt:lpstr>
      <vt:lpstr>Депутат городской Думы Нижнего Новгорода VII созыва   по одномандатному избирательному  округу № 33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Депутат городской Думы Нижнего Новгорода VII созыва</dc:title>
  <dc:creator>Lenu</dc:creator>
  <cp:lastModifiedBy>RUOPUT</cp:lastModifiedBy>
  <cp:revision>79</cp:revision>
  <dcterms:created xsi:type="dcterms:W3CDTF">2021-02-08T14:33:01Z</dcterms:created>
  <dcterms:modified xsi:type="dcterms:W3CDTF">2022-02-16T12:36:11Z</dcterms:modified>
</cp:coreProperties>
</file>