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8.xml" ContentType="application/vnd.openxmlformats-officedocument.drawingml.char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notesSlides/notesSlide8.xml" ContentType="application/vnd.openxmlformats-officedocument.presentationml.notesSlide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2"/>
  </p:notesMasterIdLst>
  <p:handoutMasterIdLst>
    <p:handoutMasterId r:id="rId13"/>
  </p:handoutMasterIdLst>
  <p:sldIdLst>
    <p:sldId id="289" r:id="rId2"/>
    <p:sldId id="257" r:id="rId3"/>
    <p:sldId id="291" r:id="rId4"/>
    <p:sldId id="298" r:id="rId5"/>
    <p:sldId id="299" r:id="rId6"/>
    <p:sldId id="300" r:id="rId7"/>
    <p:sldId id="294" r:id="rId8"/>
    <p:sldId id="296" r:id="rId9"/>
    <p:sldId id="301" r:id="rId10"/>
    <p:sldId id="288" r:id="rId11"/>
  </p:sldIdLst>
  <p:sldSz cx="9144000" cy="6858000" type="screen4x3"/>
  <p:notesSz cx="6742113" cy="987425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EB160"/>
    <a:srgbClr val="99CC00"/>
    <a:srgbClr val="87CB3D"/>
    <a:srgbClr val="941C86"/>
    <a:srgbClr val="7F7F7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10A1B5D5-9B99-4C35-A422-299274C87663}" styleName="Средний стиль 1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719" autoAdjust="0"/>
    <p:restoredTop sz="94667" autoAdjust="0"/>
  </p:normalViewPr>
  <p:slideViewPr>
    <p:cSldViewPr>
      <p:cViewPr varScale="1">
        <p:scale>
          <a:sx n="103" d="100"/>
          <a:sy n="103" d="100"/>
        </p:scale>
        <p:origin x="-162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8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>
        <c:manualLayout>
          <c:layoutTarget val="inner"/>
          <c:xMode val="edge"/>
          <c:yMode val="edge"/>
          <c:x val="2.0316336733560217E-2"/>
          <c:y val="6.7735768822622153E-2"/>
          <c:w val="0.95880800659338139"/>
          <c:h val="0.53435681476004548"/>
        </c:manualLayout>
      </c:layout>
      <c:barChart>
        <c:barDir val="col"/>
        <c:grouping val="clustered"/>
        <c:gapWidth val="140"/>
        <c:axId val="71304320"/>
        <c:axId val="66407808"/>
      </c:barChart>
      <c:valAx>
        <c:axId val="66407808"/>
        <c:scaling>
          <c:orientation val="minMax"/>
        </c:scaling>
        <c:delete val="1"/>
        <c:axPos val="l"/>
        <c:numFmt formatCode="General" sourceLinked="1"/>
        <c:tickLblPos val="none"/>
        <c:crossAx val="71304320"/>
        <c:crosses val="autoZero"/>
        <c:crossBetween val="between"/>
      </c:valAx>
      <c:dateAx>
        <c:axId val="71304320"/>
        <c:scaling>
          <c:orientation val="minMax"/>
        </c:scaling>
        <c:delete val="1"/>
        <c:axPos val="b"/>
        <c:numFmt formatCode="General" sourceLinked="1"/>
        <c:tickLblPos val="none"/>
        <c:crossAx val="66407808"/>
        <c:crosses val="autoZero"/>
        <c:lblOffset val="100"/>
        <c:baseTimeUnit val="days"/>
      </c:dateAx>
      <c:spPr>
        <a:noFill/>
        <a:ln w="25400">
          <a:noFill/>
        </a:ln>
        <a:scene3d>
          <a:camera prst="orthographicFront"/>
          <a:lightRig rig="threePt" dir="t"/>
        </a:scene3d>
        <a:sp3d>
          <a:bevelT/>
        </a:sp3d>
      </c:spPr>
    </c:plotArea>
    <c:plotVisOnly val="1"/>
    <c:dispBlanksAs val="gap"/>
  </c:chart>
  <c:spPr>
    <a:noFill/>
    <a:ln>
      <a:noFill/>
    </a:ln>
  </c:spPr>
  <c:txPr>
    <a:bodyPr/>
    <a:lstStyle/>
    <a:p>
      <a:pPr>
        <a:defRPr sz="714" b="1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>
        <c:manualLayout>
          <c:layoutTarget val="inner"/>
          <c:xMode val="edge"/>
          <c:yMode val="edge"/>
          <c:x val="3.8313271580673713E-2"/>
          <c:y val="6.7735768822622E-2"/>
          <c:w val="0.9246139872842869"/>
          <c:h val="0.60429636170692869"/>
        </c:manualLayout>
      </c:layout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удельный вес прибыльных организаций в общем числе организаций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hade val="51000"/>
                    <a:satMod val="130000"/>
                  </a:schemeClr>
                </a:gs>
                <a:gs pos="80000">
                  <a:schemeClr val="accent1">
                    <a:shade val="93000"/>
                    <a:satMod val="130000"/>
                  </a:schemeClr>
                </a:gs>
                <a:gs pos="100000">
                  <a:schemeClr val="accent1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77,4</a:t>
                    </a:r>
                    <a:endParaRPr lang="en-US" dirty="0"/>
                  </a:p>
                </c:rich>
              </c:tx>
              <c:dLblPos val="outEnd"/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79,2</a:t>
                    </a:r>
                    <a:endParaRPr lang="en-US" dirty="0"/>
                  </a:p>
                </c:rich>
              </c:tx>
              <c:dLblPos val="outEnd"/>
              <c:showVal val="1"/>
            </c:dLbl>
            <c:spPr>
              <a:noFill/>
              <a:ln w="22675">
                <a:noFill/>
              </a:ln>
            </c:spPr>
            <c:txPr>
              <a:bodyPr/>
              <a:lstStyle/>
              <a:p>
                <a:pPr>
                  <a:defRPr sz="1400" b="1" i="0" u="none" strike="noStrike" baseline="0">
                    <a:solidFill>
                      <a:srgbClr val="000000"/>
                    </a:solidFill>
                    <a:latin typeface="Times New Roman" pitchFamily="18" charset="0"/>
                    <a:ea typeface="Arial"/>
                    <a:cs typeface="Times New Roman" pitchFamily="18" charset="0"/>
                  </a:defRPr>
                </a:pPr>
                <a:endParaRPr lang="ru-RU"/>
              </a:p>
            </c:txPr>
            <c:dLblPos val="outEnd"/>
            <c:showVal val="1"/>
          </c:dLbls>
          <c:cat>
            <c:strRef>
              <c:f>Sheet1!$A$2:$A$3</c:f>
              <c:strCache>
                <c:ptCount val="2"/>
                <c:pt idx="0">
                  <c:v>январь-июнь 2015 года</c:v>
                </c:pt>
                <c:pt idx="1">
                  <c:v>январь-июнь 2016 года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69.5</c:v>
                </c:pt>
                <c:pt idx="1">
                  <c:v>73.3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темп роста объема отгруженных товаров (работ, услуг) 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109</a:t>
                    </a:r>
                    <a:endParaRPr lang="en-US" dirty="0"/>
                  </a:p>
                </c:rich>
              </c:tx>
              <c:dLblPos val="outEnd"/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111,8</a:t>
                    </a:r>
                    <a:endParaRPr lang="en-US" dirty="0"/>
                  </a:p>
                </c:rich>
              </c:tx>
              <c:dLblPos val="outEnd"/>
              <c:showVal val="1"/>
            </c:dLbl>
            <c:dLbl>
              <c:idx val="4"/>
              <c:layout>
                <c:manualLayout>
                  <c:x val="1.8639199696405429E-2"/>
                  <c:y val="-2.318319224153298E-3"/>
                </c:manualLayout>
              </c:layout>
              <c:dLblPos val="outEnd"/>
              <c:showVal val="1"/>
            </c:dLbl>
            <c:dLbl>
              <c:idx val="5"/>
              <c:layout>
                <c:manualLayout>
                  <c:x val="1.9960268816915164E-2"/>
                  <c:y val="-2.6816721502917812E-3"/>
                </c:manualLayout>
              </c:layout>
              <c:dLblPos val="outEnd"/>
              <c:showVal val="1"/>
            </c:dLbl>
            <c:dLbl>
              <c:idx val="6"/>
              <c:layout>
                <c:manualLayout>
                  <c:x val="1.6740141819274364E-2"/>
                  <c:y val="8.585261084863325E-3"/>
                </c:manualLayout>
              </c:layout>
              <c:dLblPos val="outEnd"/>
              <c:showVal val="1"/>
            </c:dLbl>
            <c:dLbl>
              <c:idx val="7"/>
              <c:layout>
                <c:manualLayout>
                  <c:x val="1.806121093978404E-2"/>
                  <c:y val="7.7544880561256895E-3"/>
                </c:manualLayout>
              </c:layout>
              <c:dLblPos val="outEnd"/>
              <c:showVal val="1"/>
            </c:dLbl>
            <c:dLbl>
              <c:idx val="8"/>
              <c:layout>
                <c:manualLayout>
                  <c:x val="2.0290675222797209E-2"/>
                  <c:y val="-1.4000446540976014E-2"/>
                </c:manualLayout>
              </c:layout>
              <c:dLblPos val="outEnd"/>
              <c:showVal val="1"/>
            </c:dLbl>
            <c:dLbl>
              <c:idx val="9"/>
              <c:layout>
                <c:manualLayout>
                  <c:x val="2.3428274770191448E-2"/>
                  <c:y val="-1.3636940097098173E-2"/>
                </c:manualLayout>
              </c:layout>
              <c:dLblPos val="outEnd"/>
              <c:showVal val="1"/>
            </c:dLbl>
            <c:dLbl>
              <c:idx val="10"/>
              <c:layout>
                <c:manualLayout>
                  <c:x val="2.3841078677259108E-2"/>
                  <c:y val="-1.3948527555523161E-2"/>
                </c:manualLayout>
              </c:layout>
              <c:dLblPos val="outEnd"/>
              <c:showVal val="1"/>
            </c:dLbl>
            <c:numFmt formatCode="0.0" sourceLinked="0"/>
            <c:spPr>
              <a:noFill/>
              <a:ln w="22675">
                <a:noFill/>
              </a:ln>
            </c:spPr>
            <c:txPr>
              <a:bodyPr/>
              <a:lstStyle/>
              <a:p>
                <a:pPr>
                  <a:defRPr sz="1400" b="1" i="0" u="none" strike="noStrike" baseline="0">
                    <a:solidFill>
                      <a:srgbClr val="000000"/>
                    </a:solidFill>
                    <a:latin typeface="Times New Roman" pitchFamily="18" charset="0"/>
                    <a:ea typeface="Arial"/>
                    <a:cs typeface="Times New Roman" pitchFamily="18" charset="0"/>
                  </a:defRPr>
                </a:pPr>
                <a:endParaRPr lang="ru-RU"/>
              </a:p>
            </c:txPr>
            <c:dLblPos val="outEnd"/>
            <c:showVal val="1"/>
          </c:dLbls>
          <c:cat>
            <c:strRef>
              <c:f>Sheet1!$A$2:$A$3</c:f>
              <c:strCache>
                <c:ptCount val="2"/>
                <c:pt idx="0">
                  <c:v>январь-июнь 2015 года</c:v>
                </c:pt>
                <c:pt idx="1">
                  <c:v>январь-июнь 2016 года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103.3</c:v>
                </c:pt>
                <c:pt idx="1">
                  <c:v>110.5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темп роста фонда заработной платы</c:v>
                </c:pt>
              </c:strCache>
            </c:strRef>
          </c:tx>
          <c:spPr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104,1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107,</a:t>
                    </a:r>
                    <a:r>
                      <a:rPr lang="ru-RU" smtClean="0"/>
                      <a:t>4</a:t>
                    </a:r>
                    <a:endParaRPr lang="en-US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400" baseline="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Sheet1!$A$2:$A$3</c:f>
              <c:strCache>
                <c:ptCount val="2"/>
                <c:pt idx="0">
                  <c:v>январь-июнь 2015 года</c:v>
                </c:pt>
                <c:pt idx="1">
                  <c:v>январь-июнь 2016 года</c:v>
                </c:pt>
              </c:strCache>
            </c:strRef>
          </c:cat>
          <c:val>
            <c:numRef>
              <c:f>Sheet1!$D$2:$D$3</c:f>
              <c:numCache>
                <c:formatCode>General</c:formatCode>
                <c:ptCount val="2"/>
                <c:pt idx="0">
                  <c:v>103.1</c:v>
                </c:pt>
                <c:pt idx="1">
                  <c:v>107.9</c:v>
                </c:pt>
              </c:numCache>
            </c:numRef>
          </c:val>
        </c:ser>
        <c:gapWidth val="140"/>
        <c:overlap val="-14"/>
        <c:axId val="67745664"/>
        <c:axId val="67744128"/>
      </c:barChart>
      <c:valAx>
        <c:axId val="67744128"/>
        <c:scaling>
          <c:orientation val="minMax"/>
        </c:scaling>
        <c:delete val="1"/>
        <c:axPos val="l"/>
        <c:numFmt formatCode="General" sourceLinked="1"/>
        <c:tickLblPos val="none"/>
        <c:crossAx val="67745664"/>
        <c:crosses val="autoZero"/>
        <c:crossBetween val="between"/>
      </c:valAx>
      <c:dateAx>
        <c:axId val="67745664"/>
        <c:scaling>
          <c:orientation val="minMax"/>
        </c:scaling>
        <c:delete val="1"/>
        <c:axPos val="b"/>
        <c:tickLblPos val="none"/>
        <c:crossAx val="67744128"/>
        <c:crosses val="autoZero"/>
        <c:lblOffset val="100"/>
        <c:baseTimeUnit val="days"/>
      </c:dateAx>
      <c:spPr>
        <a:noFill/>
        <a:ln w="22675">
          <a:noFill/>
        </a:ln>
        <a:scene3d>
          <a:camera prst="orthographicFront"/>
          <a:lightRig rig="threePt" dir="t"/>
        </a:scene3d>
        <a:sp3d>
          <a:bevelT/>
        </a:sp3d>
      </c:spPr>
    </c:plotArea>
    <c:legend>
      <c:legendPos val="b"/>
      <c:layout>
        <c:manualLayout>
          <c:xMode val="edge"/>
          <c:yMode val="edge"/>
          <c:x val="0"/>
          <c:y val="0.77143090658415314"/>
          <c:w val="0.9888657496105876"/>
          <c:h val="0.21179659454960448"/>
        </c:manualLayout>
      </c:layout>
      <c:spPr>
        <a:noFill/>
        <a:ln w="22675">
          <a:noFill/>
        </a:ln>
      </c:spPr>
      <c:txPr>
        <a:bodyPr/>
        <a:lstStyle/>
        <a:p>
          <a:pPr>
            <a:defRPr sz="1300" b="0" i="0" u="none" strike="noStrike" baseline="0">
              <a:solidFill>
                <a:srgbClr val="000000"/>
              </a:solidFill>
              <a:latin typeface="Times New Roman"/>
              <a:ea typeface="Times New Roman"/>
              <a:cs typeface="Times New Roman"/>
            </a:defRPr>
          </a:pPr>
          <a:endParaRPr lang="ru-RU"/>
        </a:p>
      </c:txPr>
    </c:legend>
    <c:plotVisOnly val="1"/>
    <c:dispBlanksAs val="gap"/>
  </c:chart>
  <c:spPr>
    <a:noFill/>
    <a:ln>
      <a:noFill/>
    </a:ln>
  </c:spPr>
  <c:txPr>
    <a:bodyPr/>
    <a:lstStyle/>
    <a:p>
      <a:pPr>
        <a:defRPr sz="714" b="1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ru-RU"/>
    </a:p>
  </c:txPr>
  <c:externalData r:id="rId1"/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40"/>
      <c:rotY val="220"/>
      <c:perspective val="0"/>
    </c:view3D>
    <c:plotArea>
      <c:layout>
        <c:manualLayout>
          <c:layoutTarget val="inner"/>
          <c:xMode val="edge"/>
          <c:yMode val="edge"/>
          <c:x val="0.2265389104180944"/>
          <c:y val="0.10472889375927974"/>
          <c:w val="0.54358092738407704"/>
          <c:h val="0.6182755837586673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объем инвестиций в основной капитал, тыс.руб</c:v>
                </c:pt>
              </c:strCache>
            </c:strRef>
          </c:tx>
          <c:spPr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 w="336550" h="393700" prst="angle"/>
              <a:bevelB/>
              <a:contourClr>
                <a:srgbClr val="000000"/>
              </a:contourClr>
            </a:sp3d>
          </c:spPr>
          <c:explosion val="21"/>
          <c:dLbls>
            <c:dLbl>
              <c:idx val="0"/>
              <c:layout>
                <c:manualLayout>
                  <c:x val="-4.3975327332263837E-4"/>
                  <c:y val="-0.17717365417353928"/>
                </c:manualLayout>
              </c:layout>
              <c:showCatName val="1"/>
              <c:showPercent val="1"/>
              <c:separator>
</c:separator>
            </c:dLbl>
            <c:dLbl>
              <c:idx val="1"/>
              <c:layout>
                <c:manualLayout>
                  <c:x val="-8.6365429951925587E-2"/>
                  <c:y val="-1.7523193787735116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транспорт и связь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19,2%</a:t>
                    </a:r>
                    <a:endParaRPr lang="ru-RU" dirty="0"/>
                  </a:p>
                </c:rich>
              </c:tx>
              <c:showCatName val="1"/>
              <c:showPercent val="1"/>
              <c:separator>
</c:separator>
            </c:dLbl>
            <c:dLbl>
              <c:idx val="2"/>
              <c:layout>
                <c:manualLayout>
                  <c:x val="3.5905260505613361E-3"/>
                  <c:y val="-0.15399194703559443"/>
                </c:manualLayout>
              </c:layout>
              <c:showCatName val="1"/>
              <c:showPercent val="1"/>
              <c:separator>
</c:separator>
            </c:dLbl>
            <c:dLbl>
              <c:idx val="3"/>
              <c:layout>
                <c:manualLayout>
                  <c:x val="5.3521274814366034E-2"/>
                  <c:y val="-3.7404213328772203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производство и распределение электроэнергии,  </a:t>
                    </a:r>
                    <a:endParaRPr lang="ru-RU" dirty="0" smtClean="0"/>
                  </a:p>
                  <a:p>
                    <a:r>
                      <a:rPr lang="ru-RU" dirty="0" smtClean="0"/>
                      <a:t>газа </a:t>
                    </a:r>
                    <a:r>
                      <a:rPr lang="ru-RU" dirty="0"/>
                      <a:t>и воды
8,6%</a:t>
                    </a:r>
                  </a:p>
                </c:rich>
              </c:tx>
              <c:showCatName val="1"/>
              <c:showPercent val="1"/>
              <c:separator>
</c:separator>
            </c:dLbl>
            <c:dLbl>
              <c:idx val="4"/>
              <c:layout>
                <c:manualLayout>
                  <c:x val="0.12872119748117791"/>
                  <c:y val="6.0998770080157728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прочие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6,4%</a:t>
                    </a:r>
                    <a:endParaRPr lang="ru-RU" dirty="0"/>
                  </a:p>
                </c:rich>
              </c:tx>
              <c:showCatName val="1"/>
              <c:showPercent val="1"/>
              <c:separator>
</c:separator>
            </c:dLbl>
            <c:dLbl>
              <c:idx val="5"/>
              <c:layout>
                <c:manualLayout>
                  <c:x val="9.4748606391503523E-2"/>
                  <c:y val="0.16695960516773456"/>
                </c:manualLayout>
              </c:layout>
              <c:showCatName val="1"/>
              <c:showPercent val="1"/>
              <c:separator>
</c:separator>
            </c:dLbl>
            <c:dLbl>
              <c:idx val="6"/>
              <c:layout>
                <c:manualLayout>
                  <c:x val="5.4352580176397935E-2"/>
                  <c:y val="0.20039428768005371"/>
                </c:manualLayout>
              </c:layout>
              <c:showCatName val="1"/>
              <c:showPercent val="1"/>
              <c:separator>
</c:separator>
            </c:dLbl>
            <c:dLbl>
              <c:idx val="7"/>
              <c:layout>
                <c:manualLayout>
                  <c:x val="-9.6510260645594786E-2"/>
                  <c:y val="0.19345753209891361"/>
                </c:manualLayout>
              </c:layout>
              <c:showCatName val="1"/>
              <c:showPercent val="1"/>
              <c:separator>
</c:separator>
            </c:dLbl>
            <c:dLbl>
              <c:idx val="8"/>
              <c:layout>
                <c:manualLayout>
                  <c:x val="-0.21771824582747398"/>
                  <c:y val="0.11985873623469447"/>
                </c:manualLayout>
              </c:layout>
              <c:showCatName val="1"/>
              <c:showPercent val="1"/>
              <c:separator>
</c:separator>
            </c:dLbl>
            <c:dLbl>
              <c:idx val="9"/>
              <c:layout>
                <c:manualLayout>
                  <c:x val="-0.14361483529457131"/>
                  <c:y val="-0.10857599673555419"/>
                </c:manualLayout>
              </c:layout>
              <c:showCatName val="1"/>
              <c:showPercent val="1"/>
              <c:separator>
</c:separator>
            </c:dLbl>
            <c:numFmt formatCode="0.0%" sourceLinked="0"/>
            <c:txPr>
              <a:bodyPr/>
              <a:lstStyle/>
              <a:p>
                <a:pPr>
                  <a:defRPr sz="1200" b="1"/>
                </a:pPr>
                <a:endParaRPr lang="ru-RU"/>
              </a:p>
            </c:txPr>
            <c:showCatName val="1"/>
            <c:showPercent val="1"/>
            <c:separator>
</c:separator>
            <c:showLeaderLines val="1"/>
            <c:leaderLines>
              <c:spPr>
                <a:ln>
                  <a:solidFill>
                    <a:schemeClr val="bg2">
                      <a:lumMod val="75000"/>
                    </a:schemeClr>
                  </a:solidFill>
                </a:ln>
              </c:spPr>
            </c:leaderLines>
          </c:dLbls>
          <c:cat>
            <c:strRef>
              <c:f>Лист1!$A$2:$A$11</c:f>
              <c:strCache>
                <c:ptCount val="10"/>
                <c:pt idx="0">
                  <c:v>операции с недвижимым имуществом, аренда и  предоставление услуг</c:v>
                </c:pt>
                <c:pt idx="1">
                  <c:v>транспорт и связь</c:v>
                </c:pt>
                <c:pt idx="2">
                  <c:v>обрабатывающие производства</c:v>
                </c:pt>
                <c:pt idx="3">
                  <c:v>производство и распределение электроэнергии,  газа и воды</c:v>
                </c:pt>
                <c:pt idx="4">
                  <c:v>прочие</c:v>
                </c:pt>
                <c:pt idx="5">
                  <c:v>оптовая и розничная торговля</c:v>
                </c:pt>
                <c:pt idx="6">
                  <c:v>строительство</c:v>
                </c:pt>
                <c:pt idx="7">
                  <c:v>финансовая деятельность</c:v>
                </c:pt>
                <c:pt idx="8">
                  <c:v>образование</c:v>
                </c:pt>
                <c:pt idx="9">
                  <c:v>здравоохранение и предоставление социальных  услуг</c:v>
                </c:pt>
              </c:strCache>
            </c:strRef>
          </c:cat>
          <c:val>
            <c:numRef>
              <c:f>Лист1!$B$2:$B$11</c:f>
              <c:numCache>
                <c:formatCode>#,##0</c:formatCode>
                <c:ptCount val="10"/>
                <c:pt idx="0">
                  <c:v>28629465</c:v>
                </c:pt>
                <c:pt idx="1">
                  <c:v>17006777</c:v>
                </c:pt>
                <c:pt idx="2">
                  <c:v>15156873</c:v>
                </c:pt>
                <c:pt idx="3">
                  <c:v>7599652</c:v>
                </c:pt>
                <c:pt idx="4">
                  <c:v>5693863</c:v>
                </c:pt>
                <c:pt idx="5">
                  <c:v>5287186</c:v>
                </c:pt>
                <c:pt idx="6">
                  <c:v>4940947</c:v>
                </c:pt>
                <c:pt idx="7">
                  <c:v>2122245</c:v>
                </c:pt>
                <c:pt idx="8">
                  <c:v>1228371</c:v>
                </c:pt>
                <c:pt idx="9">
                  <c:v>785346</c:v>
                </c:pt>
              </c:numCache>
            </c:numRef>
          </c:val>
        </c:ser>
      </c:pie3DChart>
    </c:plotArea>
    <c:plotVisOnly val="1"/>
  </c:chart>
  <c:txPr>
    <a:bodyPr/>
    <a:lstStyle/>
    <a:p>
      <a:pPr>
        <a:defRPr sz="1400">
          <a:solidFill>
            <a:schemeClr val="bg2"/>
          </a:solidFill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>
        <c:manualLayout>
          <c:layoutTarget val="inner"/>
          <c:xMode val="edge"/>
          <c:yMode val="edge"/>
          <c:x val="0.20045518232348591"/>
          <c:y val="5.1206642676914535E-2"/>
          <c:w val="0.7736380264643179"/>
          <c:h val="0.9242424242424242"/>
        </c:manualLayout>
      </c:layout>
      <c:barChart>
        <c:barDir val="bar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9EB160"/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7"/>
            <c:spPr>
              <a:solidFill>
                <a:schemeClr val="accent2">
                  <a:lumMod val="75000"/>
                </a:schemeClr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numFmt formatCode="#,##0.0" sourceLinked="0"/>
            <c:spPr>
              <a:noFill/>
              <a:ln>
                <a:noFill/>
              </a:ln>
            </c:spPr>
            <c:dLblPos val="outEnd"/>
            <c:showVal val="1"/>
          </c:dLbls>
          <c:cat>
            <c:strRef>
              <c:f>Лист1!$A$2:$A$14</c:f>
              <c:strCache>
                <c:ptCount val="13"/>
                <c:pt idx="0">
                  <c:v>Казань</c:v>
                </c:pt>
                <c:pt idx="1">
                  <c:v>Уфа</c:v>
                </c:pt>
                <c:pt idx="2">
                  <c:v>Волгоград </c:v>
                </c:pt>
                <c:pt idx="3">
                  <c:v>Пермь</c:v>
                </c:pt>
                <c:pt idx="4">
                  <c:v>Екатеринбург</c:v>
                </c:pt>
                <c:pt idx="5">
                  <c:v>Воронеж</c:v>
                </c:pt>
                <c:pt idx="6">
                  <c:v>Самара</c:v>
                </c:pt>
                <c:pt idx="7">
                  <c:v>Нижний Новгород</c:v>
                </c:pt>
                <c:pt idx="8">
                  <c:v>Челябинск</c:v>
                </c:pt>
                <c:pt idx="9">
                  <c:v>Красноярск</c:v>
                </c:pt>
                <c:pt idx="10">
                  <c:v>Омск</c:v>
                </c:pt>
                <c:pt idx="11">
                  <c:v>Ростов-на-Дону</c:v>
                </c:pt>
                <c:pt idx="12">
                  <c:v>Новосибирск</c:v>
                </c:pt>
              </c:strCache>
            </c:strRef>
          </c:cat>
          <c:val>
            <c:numRef>
              <c:f>Лист1!$B$2:$B$14</c:f>
              <c:numCache>
                <c:formatCode>#,##0.00</c:formatCode>
                <c:ptCount val="13"/>
                <c:pt idx="0">
                  <c:v>123.6</c:v>
                </c:pt>
                <c:pt idx="1">
                  <c:v>80.959999999999994</c:v>
                </c:pt>
                <c:pt idx="2">
                  <c:v>69.290000000000006</c:v>
                </c:pt>
                <c:pt idx="3">
                  <c:v>68.260000000000005</c:v>
                </c:pt>
                <c:pt idx="4">
                  <c:v>63.48</c:v>
                </c:pt>
                <c:pt idx="5">
                  <c:v>60.39</c:v>
                </c:pt>
                <c:pt idx="6">
                  <c:v>50.52</c:v>
                </c:pt>
                <c:pt idx="7">
                  <c:v>50.25</c:v>
                </c:pt>
                <c:pt idx="8">
                  <c:v>46.790000000000013</c:v>
                </c:pt>
                <c:pt idx="9">
                  <c:v>46.43</c:v>
                </c:pt>
                <c:pt idx="10">
                  <c:v>40.840000000000003</c:v>
                </c:pt>
                <c:pt idx="11">
                  <c:v>33.51</c:v>
                </c:pt>
                <c:pt idx="12">
                  <c:v>31.79</c:v>
                </c:pt>
              </c:numCache>
            </c:numRef>
          </c:val>
        </c:ser>
        <c:gapWidth val="18"/>
        <c:axId val="72221824"/>
        <c:axId val="72223360"/>
      </c:barChart>
      <c:catAx>
        <c:axId val="72221824"/>
        <c:scaling>
          <c:orientation val="maxMin"/>
        </c:scaling>
        <c:axPos val="l"/>
        <c:numFmt formatCode="General" sourceLinked="1"/>
        <c:tickLblPos val="nextTo"/>
        <c:crossAx val="72223360"/>
        <c:crosses val="autoZero"/>
        <c:auto val="1"/>
        <c:lblAlgn val="ctr"/>
        <c:lblOffset val="100"/>
      </c:catAx>
      <c:valAx>
        <c:axId val="72223360"/>
        <c:scaling>
          <c:orientation val="minMax"/>
          <c:max val="130"/>
          <c:min val="0"/>
        </c:scaling>
        <c:axPos val="t"/>
        <c:numFmt formatCode="#,##0.00" sourceLinked="1"/>
        <c:tickLblPos val="none"/>
        <c:spPr>
          <a:ln>
            <a:noFill/>
          </a:ln>
        </c:spPr>
        <c:crossAx val="72221824"/>
        <c:crosses val="autoZero"/>
        <c:crossBetween val="between"/>
        <c:majorUnit val="30"/>
      </c:valAx>
    </c:plotArea>
    <c:plotVisOnly val="1"/>
    <c:dispBlanksAs val="gap"/>
  </c:chart>
  <c:spPr>
    <a:noFill/>
    <a:ln>
      <a:noFill/>
    </a:ln>
  </c:spPr>
  <c:txPr>
    <a:bodyPr/>
    <a:lstStyle/>
    <a:p>
      <a:pPr>
        <a:defRPr b="1">
          <a:solidFill>
            <a:schemeClr val="bg1"/>
          </a:solidFill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>
        <c:manualLayout>
          <c:layoutTarget val="inner"/>
          <c:xMode val="edge"/>
          <c:yMode val="edge"/>
          <c:x val="0.19344665464913291"/>
          <c:y val="5.1206642676914542E-2"/>
          <c:w val="0.78612896434445712"/>
          <c:h val="0.9242424242424242"/>
        </c:manualLayout>
      </c:layout>
      <c:barChart>
        <c:barDir val="bar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9EB160"/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7"/>
            <c:spPr>
              <a:solidFill>
                <a:schemeClr val="accent2">
                  <a:lumMod val="75000"/>
                </a:schemeClr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numFmt formatCode="#,##0.0" sourceLinked="0"/>
            <c:spPr>
              <a:noFill/>
              <a:ln w="25394">
                <a:noFill/>
              </a:ln>
            </c:spPr>
            <c:dLblPos val="outEnd"/>
            <c:showVal val="1"/>
          </c:dLbls>
          <c:cat>
            <c:strRef>
              <c:f>Лист1!$A$2:$A$14</c:f>
              <c:strCache>
                <c:ptCount val="13"/>
                <c:pt idx="0">
                  <c:v>Воронеж</c:v>
                </c:pt>
                <c:pt idx="1">
                  <c:v>Самара</c:v>
                </c:pt>
                <c:pt idx="2">
                  <c:v>Ростов-на-Дону</c:v>
                </c:pt>
                <c:pt idx="3">
                  <c:v>Челябинск</c:v>
                </c:pt>
                <c:pt idx="4">
                  <c:v>Новосибирск</c:v>
                </c:pt>
                <c:pt idx="5">
                  <c:v>Казань</c:v>
                </c:pt>
                <c:pt idx="6">
                  <c:v>Екатеринбург</c:v>
                </c:pt>
                <c:pt idx="7">
                  <c:v>Нижний Новгород</c:v>
                </c:pt>
                <c:pt idx="8">
                  <c:v>Красноярск</c:v>
                </c:pt>
                <c:pt idx="9">
                  <c:v>Омск</c:v>
                </c:pt>
                <c:pt idx="10">
                  <c:v>Волгоград </c:v>
                </c:pt>
                <c:pt idx="11">
                  <c:v>Пермь</c:v>
                </c:pt>
                <c:pt idx="12">
                  <c:v>Уфа</c:v>
                </c:pt>
              </c:strCache>
            </c:strRef>
          </c:cat>
          <c:val>
            <c:numRef>
              <c:f>Лист1!$B$2:$B$14</c:f>
              <c:numCache>
                <c:formatCode>#,##0.00</c:formatCode>
                <c:ptCount val="13"/>
                <c:pt idx="0">
                  <c:v>28</c:v>
                </c:pt>
                <c:pt idx="1">
                  <c:v>27.5</c:v>
                </c:pt>
                <c:pt idx="2">
                  <c:v>25.650000000000016</c:v>
                </c:pt>
                <c:pt idx="3">
                  <c:v>24.759999999999987</c:v>
                </c:pt>
                <c:pt idx="4">
                  <c:v>24.650000000000016</c:v>
                </c:pt>
                <c:pt idx="5">
                  <c:v>24.6</c:v>
                </c:pt>
                <c:pt idx="6">
                  <c:v>24.59</c:v>
                </c:pt>
                <c:pt idx="7">
                  <c:v>24.55</c:v>
                </c:pt>
                <c:pt idx="8">
                  <c:v>23.7</c:v>
                </c:pt>
                <c:pt idx="9">
                  <c:v>23.7</c:v>
                </c:pt>
                <c:pt idx="10">
                  <c:v>23.5</c:v>
                </c:pt>
                <c:pt idx="11">
                  <c:v>23.22</c:v>
                </c:pt>
                <c:pt idx="12">
                  <c:v>23.1</c:v>
                </c:pt>
              </c:numCache>
            </c:numRef>
          </c:val>
        </c:ser>
        <c:gapWidth val="18"/>
        <c:axId val="72293376"/>
        <c:axId val="72295168"/>
      </c:barChart>
      <c:catAx>
        <c:axId val="72293376"/>
        <c:scaling>
          <c:orientation val="maxMin"/>
        </c:scaling>
        <c:axPos val="l"/>
        <c:numFmt formatCode="General" sourceLinked="1"/>
        <c:tickLblPos val="nextTo"/>
        <c:crossAx val="72295168"/>
        <c:crosses val="autoZero"/>
        <c:auto val="1"/>
        <c:lblAlgn val="ctr"/>
        <c:lblOffset val="100"/>
      </c:catAx>
      <c:valAx>
        <c:axId val="72295168"/>
        <c:scaling>
          <c:orientation val="minMax"/>
          <c:max val="30"/>
          <c:min val="15"/>
        </c:scaling>
        <c:axPos val="t"/>
        <c:numFmt formatCode="#,##0.00" sourceLinked="1"/>
        <c:tickLblPos val="none"/>
        <c:spPr>
          <a:noFill/>
          <a:ln>
            <a:noFill/>
          </a:ln>
        </c:spPr>
        <c:crossAx val="72293376"/>
        <c:crosses val="autoZero"/>
        <c:crossBetween val="between"/>
        <c:majorUnit val="10"/>
      </c:valAx>
    </c:plotArea>
    <c:plotVisOnly val="1"/>
    <c:dispBlanksAs val="gap"/>
  </c:chart>
  <c:spPr>
    <a:noFill/>
    <a:ln>
      <a:noFill/>
    </a:ln>
  </c:spPr>
  <c:txPr>
    <a:bodyPr/>
    <a:lstStyle/>
    <a:p>
      <a:pPr>
        <a:defRPr b="1">
          <a:solidFill>
            <a:schemeClr val="bg1"/>
          </a:solidFill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>
        <c:manualLayout>
          <c:layoutTarget val="inner"/>
          <c:xMode val="edge"/>
          <c:yMode val="edge"/>
          <c:x val="0.26729578362322826"/>
          <c:y val="3.1096021281926272E-2"/>
          <c:w val="0.73034252811962153"/>
          <c:h val="0.94331980027634132"/>
        </c:manualLayout>
      </c:layout>
      <c:barChart>
        <c:barDir val="bar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bg2">
                <a:lumMod val="60000"/>
                <a:lumOff val="40000"/>
              </a:schemeClr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dPt>
            <c:idx val="8"/>
            <c:spPr>
              <a:solidFill>
                <a:srgbClr val="9EB160"/>
              </a:soli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</c:dPt>
          <c:dPt>
            <c:idx val="10"/>
            <c:spPr>
              <a:solidFill>
                <a:schemeClr val="accent2">
                  <a:lumMod val="75000"/>
                </a:schemeClr>
              </a:soli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</c:dPt>
          <c:dLbls>
            <c:showVal val="1"/>
          </c:dLbls>
          <c:cat>
            <c:strRef>
              <c:f>Лист1!$A$2:$A$14</c:f>
              <c:strCache>
                <c:ptCount val="13"/>
                <c:pt idx="0">
                  <c:v>Волгоград</c:v>
                </c:pt>
                <c:pt idx="1">
                  <c:v>Воронеж</c:v>
                </c:pt>
                <c:pt idx="2">
                  <c:v>Омск</c:v>
                </c:pt>
                <c:pt idx="3">
                  <c:v>Челябинск</c:v>
                </c:pt>
                <c:pt idx="4">
                  <c:v>Самара</c:v>
                </c:pt>
                <c:pt idx="5">
                  <c:v>Казань</c:v>
                </c:pt>
                <c:pt idx="6">
                  <c:v>Ростов-на-Дону</c:v>
                </c:pt>
                <c:pt idx="7">
                  <c:v>Пермь</c:v>
                </c:pt>
                <c:pt idx="8">
                  <c:v>Уфа</c:v>
                </c:pt>
                <c:pt idx="9">
                  <c:v>Новосибирск</c:v>
                </c:pt>
                <c:pt idx="10">
                  <c:v>Нижний Новгород</c:v>
                </c:pt>
                <c:pt idx="11">
                  <c:v>Красноярск</c:v>
                </c:pt>
                <c:pt idx="12">
                  <c:v>Екатеринбург</c:v>
                </c:pt>
              </c:strCache>
            </c:strRef>
          </c:cat>
          <c:val>
            <c:numRef>
              <c:f>Лист1!$B$2:$B$14</c:f>
              <c:numCache>
                <c:formatCode>#,##0.0</c:formatCode>
                <c:ptCount val="13"/>
                <c:pt idx="0">
                  <c:v>32279.7</c:v>
                </c:pt>
                <c:pt idx="1">
                  <c:v>32727.7</c:v>
                </c:pt>
                <c:pt idx="2">
                  <c:v>32861.199999999997</c:v>
                </c:pt>
                <c:pt idx="3">
                  <c:v>35228.400000000001</c:v>
                </c:pt>
                <c:pt idx="4">
                  <c:v>37228</c:v>
                </c:pt>
                <c:pt idx="5">
                  <c:v>37775.4</c:v>
                </c:pt>
                <c:pt idx="6">
                  <c:v>38191.699999999997</c:v>
                </c:pt>
                <c:pt idx="7">
                  <c:v>38900.5</c:v>
                </c:pt>
                <c:pt idx="8">
                  <c:v>39011.599999999999</c:v>
                </c:pt>
                <c:pt idx="9">
                  <c:v>39301</c:v>
                </c:pt>
                <c:pt idx="10">
                  <c:v>39360.5</c:v>
                </c:pt>
                <c:pt idx="11">
                  <c:v>41715.300000000003</c:v>
                </c:pt>
                <c:pt idx="12">
                  <c:v>43963.7</c:v>
                </c:pt>
              </c:numCache>
            </c:numRef>
          </c:val>
        </c:ser>
        <c:gapWidth val="41"/>
        <c:overlap val="-78"/>
        <c:axId val="73303552"/>
        <c:axId val="73305088"/>
      </c:barChart>
      <c:catAx>
        <c:axId val="73303552"/>
        <c:scaling>
          <c:orientation val="minMax"/>
        </c:scaling>
        <c:axPos val="l"/>
        <c:tickLblPos val="nextTo"/>
        <c:spPr>
          <a:noFill/>
        </c:spPr>
        <c:crossAx val="73305088"/>
        <c:crosses val="autoZero"/>
        <c:auto val="1"/>
        <c:lblAlgn val="ctr"/>
        <c:lblOffset val="1000"/>
      </c:catAx>
      <c:valAx>
        <c:axId val="73305088"/>
        <c:scaling>
          <c:orientation val="minMax"/>
          <c:max val="50000"/>
          <c:min val="30000"/>
        </c:scaling>
        <c:delete val="1"/>
        <c:axPos val="b"/>
        <c:numFmt formatCode="#,##0.0" sourceLinked="1"/>
        <c:tickLblPos val="none"/>
        <c:crossAx val="73303552"/>
        <c:crosses val="autoZero"/>
        <c:crossBetween val="between"/>
        <c:majorUnit val="10000"/>
      </c:valAx>
      <c:spPr>
        <a:noFill/>
        <a:ln w="0">
          <a:noFill/>
        </a:ln>
      </c:spPr>
    </c:plotArea>
    <c:plotVisOnly val="1"/>
  </c:chart>
  <c:txPr>
    <a:bodyPr/>
    <a:lstStyle/>
    <a:p>
      <a:pPr>
        <a:defRPr sz="1200" b="1">
          <a:solidFill>
            <a:schemeClr val="bg1"/>
          </a:solidFill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1.4478233783989516E-2"/>
          <c:y val="1.9684828563038735E-2"/>
          <c:w val="0.97104353243202535"/>
          <c:h val="0.77794992021796761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Число родившихся на 1000 чел. населения </c:v>
                </c:pt>
              </c:strCache>
            </c:strRef>
          </c:tx>
          <c:spPr>
            <a:solidFill>
              <a:schemeClr val="bg2">
                <a:lumMod val="60000"/>
                <a:lumOff val="40000"/>
              </a:schemeClr>
            </a:soli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  <a:scene3d>
              <a:camera prst="orthographicFront"/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dLbls>
            <c:dLbl>
              <c:idx val="4"/>
              <c:layout>
                <c:manualLayout>
                  <c:x val="-1.0273939357331386E-2"/>
                  <c:y val="2.5560767000123888E-3"/>
                </c:manualLayout>
              </c:layout>
              <c:showVal val="1"/>
            </c:dLbl>
            <c:dLbl>
              <c:idx val="5"/>
              <c:layout>
                <c:manualLayout>
                  <c:x val="-1.0273939357331448E-2"/>
                  <c:y val="-2.3430432413092909E-17"/>
                </c:manualLayout>
              </c:layout>
              <c:showVal val="1"/>
            </c:dLbl>
            <c:dLbl>
              <c:idx val="6"/>
              <c:layout>
                <c:manualLayout>
                  <c:x val="-1.0273939357331448E-2"/>
                  <c:y val="-2.3430432413092909E-17"/>
                </c:manualLayout>
              </c:layout>
              <c:showVal val="1"/>
            </c:dLbl>
            <c:dLbl>
              <c:idx val="7"/>
              <c:layout>
                <c:manualLayout>
                  <c:x val="-1.0273939357331386E-2"/>
                  <c:y val="-2.5560767000124092E-3"/>
                </c:manualLayout>
              </c:layout>
              <c:showVal val="1"/>
            </c:dLbl>
            <c:dLbl>
              <c:idx val="8"/>
              <c:layout>
                <c:manualLayout>
                  <c:x val="-1.0273939357331386E-2"/>
                  <c:y val="-2.5560767000124092E-3"/>
                </c:manualLayout>
              </c:layout>
              <c:showVal val="1"/>
            </c:dLbl>
            <c:dLbl>
              <c:idx val="9"/>
              <c:layout>
                <c:manualLayout>
                  <c:x val="-1.0273939357331386E-2"/>
                  <c:y val="5.1121534000247984E-3"/>
                </c:manualLayout>
              </c:layout>
              <c:showVal val="1"/>
            </c:dLbl>
            <c:dLbl>
              <c:idx val="10"/>
              <c:layout>
                <c:manualLayout>
                  <c:x val="-1.0273939357331386E-2"/>
                  <c:y val="7.6682301000372023E-3"/>
                </c:manualLayout>
              </c:layout>
              <c:showVal val="1"/>
            </c:dLbl>
            <c:txPr>
              <a:bodyPr anchor="t" anchorCtr="0"/>
              <a:lstStyle/>
              <a:p>
                <a:pPr>
                  <a:defRPr sz="1050" b="1" i="0" baseline="0">
                    <a:solidFill>
                      <a:schemeClr val="bg1"/>
                    </a:solidFill>
                    <a:latin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январь-декабрь 
2015 года </c:v>
                </c:pt>
                <c:pt idx="1">
                  <c:v>январь-март
2016 года</c:v>
                </c:pt>
                <c:pt idx="2">
                  <c:v>январь-июнь 
2016 года</c:v>
                </c:pt>
                <c:pt idx="3">
                  <c:v>январь-сентябрь 
2016 года</c:v>
                </c:pt>
                <c:pt idx="4">
                  <c:v>январь-декабрь 
2016 года 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13.2</c:v>
                </c:pt>
                <c:pt idx="1">
                  <c:v>12.3</c:v>
                </c:pt>
                <c:pt idx="2">
                  <c:v>12.7</c:v>
                </c:pt>
                <c:pt idx="3">
                  <c:v>13.1</c:v>
                </c:pt>
                <c:pt idx="4">
                  <c:v>12.9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Число умерших на 1000 чел. населения 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10"/>
              <c:layout>
                <c:manualLayout>
                  <c:x val="5.1892831756557914E-3"/>
                  <c:y val="0"/>
                </c:manualLayout>
              </c:layout>
              <c:showVal val="1"/>
            </c:dLbl>
            <c:txPr>
              <a:bodyPr/>
              <a:lstStyle/>
              <a:p>
                <a:pPr>
                  <a:defRPr sz="1050" b="1" i="0" baseline="0">
                    <a:solidFill>
                      <a:schemeClr val="bg1"/>
                    </a:solidFill>
                    <a:latin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январь-декабрь 
2015 года </c:v>
                </c:pt>
                <c:pt idx="1">
                  <c:v>январь-март
2016 года</c:v>
                </c:pt>
                <c:pt idx="2">
                  <c:v>январь-июнь 
2016 года</c:v>
                </c:pt>
                <c:pt idx="3">
                  <c:v>январь-сентябрь 
2016 года</c:v>
                </c:pt>
                <c:pt idx="4">
                  <c:v>январь-декабрь 
2016 года 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13.9</c:v>
                </c:pt>
                <c:pt idx="1">
                  <c:v>14.8</c:v>
                </c:pt>
                <c:pt idx="2">
                  <c:v>14.4</c:v>
                </c:pt>
                <c:pt idx="3">
                  <c:v>14.1</c:v>
                </c:pt>
                <c:pt idx="4">
                  <c:v>14</c:v>
                </c:pt>
              </c:numCache>
            </c:numRef>
          </c:val>
        </c:ser>
        <c:axId val="73631616"/>
        <c:axId val="73658368"/>
      </c:barChart>
      <c:lineChart>
        <c:grouping val="standard"/>
        <c:ser>
          <c:idx val="2"/>
          <c:order val="2"/>
          <c:tx>
            <c:strRef>
              <c:f>Лист1!$D$1</c:f>
              <c:strCache>
                <c:ptCount val="1"/>
                <c:pt idx="0">
                  <c:v>Естественный прирост (- убыль) на 1000 чел. населения</c:v>
                </c:pt>
              </c:strCache>
            </c:strRef>
          </c:tx>
          <c:spPr>
            <a:ln w="38100">
              <a:solidFill>
                <a:srgbClr val="C00000"/>
              </a:solidFill>
            </a:ln>
          </c:spPr>
          <c:marker>
            <c:spPr>
              <a:solidFill>
                <a:srgbClr val="C00000"/>
              </a:solidFill>
              <a:ln w="12700">
                <a:solidFill>
                  <a:srgbClr val="FF0000"/>
                </a:solidFill>
              </a:ln>
            </c:spPr>
          </c:marker>
          <c:cat>
            <c:strRef>
              <c:f>Лист1!$A$2:$A$6</c:f>
              <c:strCache>
                <c:ptCount val="5"/>
                <c:pt idx="0">
                  <c:v>январь-декабрь 
2015 года </c:v>
                </c:pt>
                <c:pt idx="1">
                  <c:v>январь-март
2016 года</c:v>
                </c:pt>
                <c:pt idx="2">
                  <c:v>январь-июнь 
2016 года</c:v>
                </c:pt>
                <c:pt idx="3">
                  <c:v>январь-сентябрь 
2016 года</c:v>
                </c:pt>
                <c:pt idx="4">
                  <c:v>январь-декабрь 
2016 года 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  <c:pt idx="0">
                  <c:v>-0.70000000000000062</c:v>
                </c:pt>
                <c:pt idx="1">
                  <c:v>-2.5</c:v>
                </c:pt>
                <c:pt idx="2">
                  <c:v>-1.7</c:v>
                </c:pt>
                <c:pt idx="3">
                  <c:v>-1</c:v>
                </c:pt>
                <c:pt idx="4">
                  <c:v>-1.1000000000000001</c:v>
                </c:pt>
              </c:numCache>
            </c:numRef>
          </c:val>
        </c:ser>
        <c:marker val="1"/>
        <c:axId val="73631616"/>
        <c:axId val="73658368"/>
      </c:lineChart>
      <c:catAx>
        <c:axId val="73631616"/>
        <c:scaling>
          <c:orientation val="minMax"/>
        </c:scaling>
        <c:axPos val="b"/>
        <c:numFmt formatCode="General" sourceLinked="1"/>
        <c:tickLblPos val="nextTo"/>
        <c:spPr>
          <a:noFill/>
          <a:ln>
            <a:solidFill>
              <a:schemeClr val="bg1"/>
            </a:solidFill>
          </a:ln>
        </c:spPr>
        <c:txPr>
          <a:bodyPr anchor="b" anchorCtr="1"/>
          <a:lstStyle/>
          <a:p>
            <a:pPr>
              <a:defRPr b="0" i="0" baseline="0">
                <a:solidFill>
                  <a:schemeClr val="bg1"/>
                </a:solidFill>
              </a:defRPr>
            </a:pPr>
            <a:endParaRPr lang="ru-RU"/>
          </a:p>
        </c:txPr>
        <c:crossAx val="73658368"/>
        <c:crosses val="autoZero"/>
        <c:auto val="1"/>
        <c:lblAlgn val="ctr"/>
        <c:lblOffset val="1000"/>
        <c:tickLblSkip val="1"/>
      </c:catAx>
      <c:valAx>
        <c:axId val="73658368"/>
        <c:scaling>
          <c:orientation val="minMax"/>
          <c:max val="18"/>
          <c:min val="-10"/>
        </c:scaling>
        <c:delete val="1"/>
        <c:axPos val="l"/>
        <c:numFmt formatCode="General" sourceLinked="1"/>
        <c:tickLblPos val="none"/>
        <c:crossAx val="73631616"/>
        <c:crosses val="autoZero"/>
        <c:crossBetween val="between"/>
        <c:majorUnit val="3"/>
      </c:valAx>
    </c:plotArea>
    <c:legend>
      <c:legendPos val="b"/>
      <c:layout>
        <c:manualLayout>
          <c:xMode val="edge"/>
          <c:yMode val="edge"/>
          <c:x val="2.3675902301251602E-2"/>
          <c:y val="0.82729575940838063"/>
          <c:w val="0.95622007479212134"/>
          <c:h val="0.14407457142443111"/>
        </c:manualLayout>
      </c:layout>
      <c:txPr>
        <a:bodyPr/>
        <a:lstStyle/>
        <a:p>
          <a:pPr>
            <a:defRPr baseline="0">
              <a:solidFill>
                <a:schemeClr val="bg1"/>
              </a:solidFill>
            </a:defRPr>
          </a:pPr>
          <a:endParaRPr lang="ru-RU"/>
        </a:p>
      </c:txPr>
    </c:legend>
    <c:plotVisOnly val="1"/>
    <c:dispBlanksAs val="gap"/>
  </c:chart>
  <c:spPr>
    <a:ln>
      <a:noFill/>
    </a:ln>
  </c:sp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4.9741947864378723E-2"/>
          <c:y val="5.3971420345303812E-2"/>
          <c:w val="0.88915092486917835"/>
          <c:h val="0.62524857722937999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уровень безработицы, %</c:v>
                </c:pt>
              </c:strCache>
            </c:strRef>
          </c:tx>
          <c:spPr>
            <a:solidFill>
              <a:schemeClr val="bg2">
                <a:lumMod val="60000"/>
                <a:lumOff val="40000"/>
              </a:schemeClr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dLbls>
            <c:showVal val="1"/>
          </c:dLbls>
          <c:cat>
            <c:strRef>
              <c:f>Лист1!$A$2:$A$3</c:f>
              <c:strCache>
                <c:ptCount val="2"/>
                <c:pt idx="0">
                  <c:v>на 1 января 2016 года</c:v>
                </c:pt>
                <c:pt idx="1">
                  <c:v>на 1 января 2017 года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0.58000000000000007</c:v>
                </c:pt>
                <c:pt idx="1">
                  <c:v>0.51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коэффициент напряженности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dLbls>
            <c:showVal val="1"/>
          </c:dLbls>
          <c:cat>
            <c:strRef>
              <c:f>Лист1!$A$2:$A$3</c:f>
              <c:strCache>
                <c:ptCount val="2"/>
                <c:pt idx="0">
                  <c:v>на 1 января 2016 года</c:v>
                </c:pt>
                <c:pt idx="1">
                  <c:v>на 1 января 2017 года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0.63000000000000145</c:v>
                </c:pt>
                <c:pt idx="1">
                  <c:v>0.53</c:v>
                </c:pt>
              </c:numCache>
            </c:numRef>
          </c:val>
        </c:ser>
        <c:overlap val="-9"/>
        <c:axId val="83699200"/>
        <c:axId val="83700736"/>
      </c:barChart>
      <c:catAx>
        <c:axId val="83699200"/>
        <c:scaling>
          <c:orientation val="minMax"/>
        </c:scaling>
        <c:axPos val="b"/>
        <c:tickLblPos val="nextTo"/>
        <c:crossAx val="83700736"/>
        <c:crosses val="autoZero"/>
        <c:auto val="1"/>
        <c:lblAlgn val="ctr"/>
        <c:lblOffset val="100"/>
      </c:catAx>
      <c:valAx>
        <c:axId val="83700736"/>
        <c:scaling>
          <c:orientation val="minMax"/>
        </c:scaling>
        <c:delete val="1"/>
        <c:axPos val="l"/>
        <c:numFmt formatCode="General" sourceLinked="1"/>
        <c:tickLblPos val="none"/>
        <c:crossAx val="83699200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7.0353714907098713E-2"/>
          <c:y val="0.85422233486399968"/>
          <c:w val="0.86842440653976583"/>
          <c:h val="6.6640375343301222E-2"/>
        </c:manualLayout>
      </c:layout>
    </c:legend>
    <c:plotVisOnly val="1"/>
  </c:chart>
  <c:txPr>
    <a:bodyPr/>
    <a:lstStyle/>
    <a:p>
      <a:pPr>
        <a:defRPr sz="1400" b="1">
          <a:solidFill>
            <a:schemeClr val="bg1"/>
          </a:solidFill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0.10204</cdr:x>
      <cdr:y>0.67241</cdr:y>
    </cdr:from>
    <cdr:to>
      <cdr:x>0.44898</cdr:x>
      <cdr:y>0.7377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720081" y="2953553"/>
          <a:ext cx="2448272" cy="28680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январь-декабрь 2015 года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0.56122</cdr:x>
      <cdr:y>0.67241</cdr:y>
    </cdr:from>
    <cdr:to>
      <cdr:x>0.89796</cdr:x>
      <cdr:y>0.73159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3960440" y="2953553"/>
          <a:ext cx="2376264" cy="25994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январь-декабрь 2016 года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0.0354</cdr:x>
      <cdr:y>0.0125</cdr:y>
    </cdr:from>
    <cdr:to>
      <cdr:x>0.95575</cdr:x>
      <cdr:y>0.175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288032" y="72008"/>
          <a:ext cx="7488832" cy="93610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1583" cy="493713"/>
          </a:xfrm>
          <a:prstGeom prst="rect">
            <a:avLst/>
          </a:prstGeom>
        </p:spPr>
        <p:txBody>
          <a:bodyPr vert="horz" lIns="90836" tIns="45418" rIns="90836" bIns="45418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18971" y="0"/>
            <a:ext cx="2921583" cy="493713"/>
          </a:xfrm>
          <a:prstGeom prst="rect">
            <a:avLst/>
          </a:prstGeom>
        </p:spPr>
        <p:txBody>
          <a:bodyPr vert="horz" lIns="90836" tIns="45418" rIns="90836" bIns="45418" rtlCol="0"/>
          <a:lstStyle>
            <a:lvl1pPr algn="r">
              <a:defRPr sz="1200"/>
            </a:lvl1pPr>
          </a:lstStyle>
          <a:p>
            <a:fld id="{CD7F6F96-749F-4DCD-9DE1-ED6A3E2050C7}" type="datetimeFigureOut">
              <a:rPr lang="ru-RU" smtClean="0"/>
              <a:pPr/>
              <a:t>17.05.2017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378825"/>
            <a:ext cx="2921583" cy="493713"/>
          </a:xfrm>
          <a:prstGeom prst="rect">
            <a:avLst/>
          </a:prstGeom>
        </p:spPr>
        <p:txBody>
          <a:bodyPr vert="horz" lIns="90836" tIns="45418" rIns="90836" bIns="45418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18971" y="9378825"/>
            <a:ext cx="2921583" cy="493713"/>
          </a:xfrm>
          <a:prstGeom prst="rect">
            <a:avLst/>
          </a:prstGeom>
        </p:spPr>
        <p:txBody>
          <a:bodyPr vert="horz" lIns="90836" tIns="45418" rIns="90836" bIns="45418" rtlCol="0" anchor="b"/>
          <a:lstStyle>
            <a:lvl1pPr algn="r">
              <a:defRPr sz="1200"/>
            </a:lvl1pPr>
          </a:lstStyle>
          <a:p>
            <a:fld id="{CFFE25F1-0B29-404D-907F-D97DB77FD4A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1583" cy="493713"/>
          </a:xfrm>
          <a:prstGeom prst="rect">
            <a:avLst/>
          </a:prstGeom>
        </p:spPr>
        <p:txBody>
          <a:bodyPr vert="horz" lIns="90836" tIns="45418" rIns="90836" bIns="45418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8971" y="0"/>
            <a:ext cx="2921583" cy="493713"/>
          </a:xfrm>
          <a:prstGeom prst="rect">
            <a:avLst/>
          </a:prstGeom>
        </p:spPr>
        <p:txBody>
          <a:bodyPr vert="horz" lIns="90836" tIns="45418" rIns="90836" bIns="45418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DF143193-025B-4A86-B9CE-DD13F5EDABAF}" type="datetimeFigureOut">
              <a:rPr lang="ru-RU"/>
              <a:pPr>
                <a:defRPr/>
              </a:pPr>
              <a:t>17.05.2017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3288" y="739775"/>
            <a:ext cx="4935537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836" tIns="45418" rIns="90836" bIns="4541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4212" y="4690270"/>
            <a:ext cx="5393690" cy="4443413"/>
          </a:xfrm>
          <a:prstGeom prst="rect">
            <a:avLst/>
          </a:prstGeom>
        </p:spPr>
        <p:txBody>
          <a:bodyPr vert="horz" lIns="90836" tIns="45418" rIns="90836" bIns="45418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8825"/>
            <a:ext cx="2921583" cy="493713"/>
          </a:xfrm>
          <a:prstGeom prst="rect">
            <a:avLst/>
          </a:prstGeom>
        </p:spPr>
        <p:txBody>
          <a:bodyPr vert="horz" lIns="90836" tIns="45418" rIns="90836" bIns="45418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8971" y="9378825"/>
            <a:ext cx="2921583" cy="493713"/>
          </a:xfrm>
          <a:prstGeom prst="rect">
            <a:avLst/>
          </a:prstGeom>
        </p:spPr>
        <p:txBody>
          <a:bodyPr vert="horz" lIns="90836" tIns="45418" rIns="90836" bIns="45418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AD23A2AA-2E5F-4B79-B169-216AF93AAB1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D23A2AA-2E5F-4B79-B169-216AF93AAB1B}" type="slidenum">
              <a:rPr lang="ru-RU" smtClean="0"/>
              <a:pPr>
                <a:defRPr/>
              </a:pPr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16387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D4BAEBF-4B6E-4197-8DEF-25DB6DDF6731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16387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D4BAEBF-4B6E-4197-8DEF-25DB6DDF6731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16387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D4BAEBF-4B6E-4197-8DEF-25DB6DDF6731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16387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D4BAEBF-4B6E-4197-8DEF-25DB6DDF6731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16387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D4BAEBF-4B6E-4197-8DEF-25DB6DDF6731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16387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D4BAEBF-4B6E-4197-8DEF-25DB6DDF6731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endParaRPr lang="ru-RU" smtClean="0"/>
          </a:p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16387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D4BAEBF-4B6E-4197-8DEF-25DB6DDF6731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Прямая соединительная линия 7"/>
          <p:cNvCxnSpPr/>
          <p:nvPr/>
        </p:nvCxnSpPr>
        <p:spPr>
          <a:xfrm>
            <a:off x="146367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12"/>
          <p:cNvCxnSpPr/>
          <p:nvPr/>
        </p:nvCxnSpPr>
        <p:spPr>
          <a:xfrm>
            <a:off x="470852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Овал 13"/>
          <p:cNvSpPr/>
          <p:nvPr/>
        </p:nvSpPr>
        <p:spPr>
          <a:xfrm>
            <a:off x="4540250" y="3525838"/>
            <a:ext cx="46038" cy="46037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5A8691-1CA5-434F-8969-6A3618694971}" type="datetime1">
              <a:rPr lang="ru-RU" smtClean="0"/>
              <a:pPr>
                <a:defRPr/>
              </a:pPr>
              <a:t>17.05.2017</a:t>
            </a:fld>
            <a:endParaRPr lang="ru-RU"/>
          </a:p>
        </p:txBody>
      </p:sp>
      <p:sp>
        <p:nvSpPr>
          <p:cNvPr id="8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24E1E9-F0B4-4BD5-9F85-05837977EFC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1" y="1524000"/>
            <a:ext cx="8229601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25F201-138C-43A4-A88A-BCC378365579}" type="datetime1">
              <a:rPr lang="ru-RU" smtClean="0"/>
              <a:pPr>
                <a:defRPr/>
              </a:pPr>
              <a:t>17.05.2017</a:t>
            </a:fld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D36AB4-F21E-473E-AA8C-70240FF0020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Прямая соединительная линия 3"/>
          <p:cNvCxnSpPr/>
          <p:nvPr/>
        </p:nvCxnSpPr>
        <p:spPr>
          <a:xfrm>
            <a:off x="685800" y="4916488"/>
            <a:ext cx="7924800" cy="4762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1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1" y="4958864"/>
            <a:ext cx="7924800" cy="984736"/>
          </a:xfrm>
        </p:spPr>
        <p:txBody>
          <a:bodyPr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152BA7-990C-4C84-9933-79057DECA6E5}" type="datetime1">
              <a:rPr lang="ru-RU" smtClean="0"/>
              <a:pPr>
                <a:defRPr/>
              </a:pPr>
              <a:t>17.05.2017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3BA245-91C5-45CA-9DAA-C318D423D7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7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1" y="1524000"/>
            <a:ext cx="4059937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D13AC1-CA10-4399-8E22-0CDC3A4FC199}" type="datetime1">
              <a:rPr lang="ru-RU" smtClean="0"/>
              <a:pPr>
                <a:defRPr/>
              </a:pPr>
              <a:t>17.05.2017</a:t>
            </a:fld>
            <a:endParaRPr lang="ru-RU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3B63CD-49C3-4FF5-BF49-A964AAE8F5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Прямая соединительная линия 9"/>
          <p:cNvCxnSpPr/>
          <p:nvPr/>
        </p:nvCxnSpPr>
        <p:spPr>
          <a:xfrm>
            <a:off x="563563" y="2179638"/>
            <a:ext cx="3748087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16"/>
          <p:cNvCxnSpPr/>
          <p:nvPr/>
        </p:nvCxnSpPr>
        <p:spPr>
          <a:xfrm>
            <a:off x="4754563" y="2179638"/>
            <a:ext cx="3749675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1" y="2201896"/>
            <a:ext cx="4038600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90" y="2201896"/>
            <a:ext cx="4038600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155448"/>
            <a:ext cx="8229601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1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34EC22-4620-4DAF-A149-E046C488113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Дата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844B1C-BC9D-46AE-83A5-3BA39DCC414D}" type="datetime1">
              <a:rPr lang="ru-RU" smtClean="0"/>
              <a:pPr>
                <a:defRPr/>
              </a:pPr>
              <a:t>17.05.2017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9C936A-375B-49DC-A55A-0D05F6ED0483}" type="datetime1">
              <a:rPr lang="ru-RU" smtClean="0"/>
              <a:pPr>
                <a:defRPr/>
              </a:pPr>
              <a:t>17.05.2017</a:t>
            </a:fld>
            <a:endParaRPr lang="ru-RU"/>
          </a:p>
        </p:txBody>
      </p:sp>
      <p:sp>
        <p:nvSpPr>
          <p:cNvPr id="4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30FE1D-A805-49D0-81E1-7F9362B9F50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5000DC-BE39-4F99-82A0-A921BA9377E4}" type="datetime1">
              <a:rPr lang="ru-RU" smtClean="0"/>
              <a:pPr>
                <a:defRPr/>
              </a:pPr>
              <a:t>17.05.2017</a:t>
            </a:fld>
            <a:endParaRPr lang="ru-RU"/>
          </a:p>
        </p:txBody>
      </p:sp>
      <p:sp>
        <p:nvSpPr>
          <p:cNvPr id="3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60C417-340A-4401-A77D-40DCEA38508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1" y="457200"/>
            <a:ext cx="6248400" cy="5715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1" y="1600200"/>
            <a:ext cx="1984248" cy="37338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1" y="457200"/>
            <a:ext cx="19812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F4DA7B-BCE2-4C62-8FC6-3D597AA51D8B}" type="datetime1">
              <a:rPr lang="ru-RU" smtClean="0"/>
              <a:pPr>
                <a:defRPr/>
              </a:pPr>
              <a:t>17.05.2017</a:t>
            </a:fld>
            <a:endParaRPr lang="ru-RU"/>
          </a:p>
        </p:txBody>
      </p:sp>
      <p:sp>
        <p:nvSpPr>
          <p:cNvPr id="6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96937D-46B7-4210-BDD3-5CE83CB624C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1" y="457200"/>
            <a:ext cx="20574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1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1" y="1600200"/>
            <a:ext cx="2057400" cy="44196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61F398-D398-4F71-BD6D-169CD7A5E122}" type="datetime1">
              <a:rPr lang="ru-RU" smtClean="0"/>
              <a:pPr>
                <a:defRPr/>
              </a:pPr>
              <a:t>17.05.2017</a:t>
            </a:fld>
            <a:endParaRPr lang="ru-RU"/>
          </a:p>
        </p:txBody>
      </p:sp>
      <p:sp>
        <p:nvSpPr>
          <p:cNvPr id="6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23B238-4C02-4882-8D60-7710B35B6C7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1AC8DA-FE7F-4260-BC48-841B5C9A2BEA}" type="datetime1">
              <a:rPr lang="ru-RU" smtClean="0"/>
              <a:pPr>
                <a:defRPr/>
              </a:pPr>
              <a:t>17.05.2017</a:t>
            </a:fld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AB8075-9E51-45BF-BE09-24D21B0C80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1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1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9866A4-DE1B-4BEC-9C3B-C0843C4D8F73}" type="datetime1">
              <a:rPr lang="ru-RU" smtClean="0"/>
              <a:pPr>
                <a:defRPr/>
              </a:pPr>
              <a:t>17.05.2017</a:t>
            </a:fld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A4376C-A567-445B-AEB8-8EC4A73C0EC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Текст 8"/>
          <p:cNvSpPr>
            <a:spLocks noGrp="1"/>
          </p:cNvSpPr>
          <p:nvPr>
            <p:ph type="body" idx="1"/>
          </p:nvPr>
        </p:nvSpPr>
        <p:spPr bwMode="auto"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950"/>
            <a:ext cx="2590800" cy="38417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101FDA51-6C28-423D-A24E-E36AB7B6E014}" type="datetime1">
              <a:rPr lang="ru-RU" smtClean="0"/>
              <a:pPr>
                <a:defRPr/>
              </a:pPr>
              <a:t>17.05.2017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950"/>
            <a:ext cx="3581400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725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600" baseline="0" smtClean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FFC05A07-2247-4B3B-90B4-894EF99EDAF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8" r:id="rId1"/>
    <p:sldLayoutId id="2147483702" r:id="rId2"/>
    <p:sldLayoutId id="2147483709" r:id="rId3"/>
    <p:sldLayoutId id="2147483703" r:id="rId4"/>
    <p:sldLayoutId id="2147483710" r:id="rId5"/>
    <p:sldLayoutId id="2147483704" r:id="rId6"/>
    <p:sldLayoutId id="2147483705" r:id="rId7"/>
    <p:sldLayoutId id="2147483711" r:id="rId8"/>
    <p:sldLayoutId id="2147483712" r:id="rId9"/>
    <p:sldLayoutId id="2147483706" r:id="rId10"/>
    <p:sldLayoutId id="2147483707" r:id="rId11"/>
  </p:sldLayoutIdLst>
  <p:hf hdr="0" ftr="0" dt="0"/>
  <p:txStyles>
    <p:titleStyle>
      <a:lvl1pPr algn="l" rtl="0" fontAlgn="base">
        <a:spcBef>
          <a:spcPct val="0"/>
        </a:spcBef>
        <a:spcAft>
          <a:spcPct val="0"/>
        </a:spcAft>
        <a:defRPr lang="en-US" sz="4200" kern="1200" spc="-10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9pPr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ts val="300"/>
        </a:spcBef>
        <a:spcAft>
          <a:spcPct val="0"/>
        </a:spcAft>
        <a:buClr>
          <a:srgbClr val="D6903D"/>
        </a:buClr>
        <a:buSzPct val="85000"/>
        <a:buFont typeface="Wingdings 2" pitchFamily="18" charset="2"/>
        <a:buChar char="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4888" indent="-228600" algn="l" rtl="0" fontAlgn="base">
        <a:spcBef>
          <a:spcPts val="300"/>
        </a:spcBef>
        <a:spcAft>
          <a:spcPct val="0"/>
        </a:spcAft>
        <a:buClr>
          <a:srgbClr val="B37732"/>
        </a:buClr>
        <a:buSzPct val="85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fontAlgn="base">
        <a:spcBef>
          <a:spcPts val="300"/>
        </a:spcBef>
        <a:spcAft>
          <a:spcPct val="0"/>
        </a:spcAft>
        <a:buClr>
          <a:srgbClr val="D6903D"/>
        </a:buClr>
        <a:buSzPct val="85000"/>
        <a:buFont typeface="Wingdings 2" pitchFamily="18" charset="2"/>
        <a:buChar char="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163" indent="-228600" algn="l" rtl="0" fontAlgn="base">
        <a:spcBef>
          <a:spcPts val="338"/>
        </a:spcBef>
        <a:spcAft>
          <a:spcPct val="0"/>
        </a:spcAft>
        <a:buClr>
          <a:srgbClr val="D6903D"/>
        </a:buClr>
        <a:buSzPct val="85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1979712" y="980728"/>
            <a:ext cx="6984776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mbria" pitchFamily="18" charset="0"/>
              </a:rPr>
              <a:t>ОБ Итогах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mbria" pitchFamily="18" charset="0"/>
              </a:rPr>
              <a:t>социально-экономического развития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mbria" pitchFamily="18" charset="0"/>
              </a:rPr>
              <a:t>города Нижнего </a:t>
            </a:r>
            <a:r>
              <a:rPr lang="ru-RU" sz="28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mbria" pitchFamily="18" charset="0"/>
              </a:rPr>
              <a:t>новгорода</a:t>
            </a:r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mbria" pitchFamily="18" charset="0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mbria" pitchFamily="18" charset="0"/>
              </a:rPr>
              <a:t>за 2016 год</a:t>
            </a:r>
            <a:endParaRPr lang="ru-RU" sz="2800" b="1" spc="3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85918" y="4786322"/>
            <a:ext cx="7286676" cy="110799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ru-RU" sz="10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Департамент экономического развития, предпринимательства и закупок администрации города Нижнего Новгорода</a:t>
            </a:r>
          </a:p>
          <a:p>
            <a:endParaRPr lang="ru-RU" sz="10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4" name="Object 3"/>
          <p:cNvGraphicFramePr>
            <a:graphicFrameLocks noChangeAspect="1"/>
          </p:cNvGraphicFramePr>
          <p:nvPr/>
        </p:nvGraphicFramePr>
        <p:xfrm>
          <a:off x="395536" y="2132856"/>
          <a:ext cx="7056784" cy="39604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5" name="Прямоугольник 14"/>
          <p:cNvSpPr/>
          <p:nvPr/>
        </p:nvSpPr>
        <p:spPr>
          <a:xfrm>
            <a:off x="827584" y="1124744"/>
            <a:ext cx="6480720" cy="461665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cap="all" dirty="0" smtClean="0">
                <a:ln/>
                <a:solidFill>
                  <a:schemeClr val="tx1">
                    <a:lumMod val="95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Основные показатели развития экономики города</a:t>
            </a:r>
            <a:endParaRPr lang="ru-RU" sz="1200" b="1" cap="all" dirty="0">
              <a:ln/>
              <a:solidFill>
                <a:schemeClr val="tx1">
                  <a:lumMod val="95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cap="all" dirty="0">
                <a:ln/>
                <a:solidFill>
                  <a:schemeClr val="tx1">
                    <a:lumMod val="95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по крупным и средним </a:t>
            </a:r>
            <a:r>
              <a:rPr lang="ru-RU" sz="1200" b="1" cap="all" dirty="0" smtClean="0">
                <a:ln/>
                <a:solidFill>
                  <a:schemeClr val="tx1">
                    <a:lumMod val="95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организациям, %</a:t>
            </a:r>
            <a:endParaRPr lang="ru-RU" sz="1200" b="1" cap="all" dirty="0">
              <a:ln/>
              <a:solidFill>
                <a:schemeClr val="tx1">
                  <a:lumMod val="95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graphicFrame>
        <p:nvGraphicFramePr>
          <p:cNvPr id="6" name="Object 3"/>
          <p:cNvGraphicFramePr>
            <a:graphicFrameLocks noChangeAspect="1"/>
          </p:cNvGraphicFramePr>
          <p:nvPr/>
        </p:nvGraphicFramePr>
        <p:xfrm>
          <a:off x="395536" y="1916832"/>
          <a:ext cx="7056784" cy="43924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899592" y="142852"/>
            <a:ext cx="6840760" cy="52322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Департамент экономического развития, предпринимательства и закупок администрации города Нижнего Новгорода</a:t>
            </a:r>
            <a:endParaRPr lang="ru-RU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" name="Содержимое 14"/>
          <p:cNvGraphicFramePr>
            <a:graphicFrameLocks/>
          </p:cNvGraphicFramePr>
          <p:nvPr/>
        </p:nvGraphicFramePr>
        <p:xfrm>
          <a:off x="285720" y="1357298"/>
          <a:ext cx="7429552" cy="52149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827584" y="836712"/>
            <a:ext cx="6480720" cy="461665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>
              <a:defRPr sz="1680" b="1" i="0" u="none" strike="noStrike" kern="1200" baseline="0">
                <a:solidFill>
                  <a:srgbClr val="444D26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pPr>
            <a:r>
              <a:rPr lang="ru-RU" sz="1200" dirty="0" smtClean="0">
                <a:solidFill>
                  <a:schemeClr val="tx1"/>
                </a:solidFill>
              </a:rPr>
              <a:t>СТРУКТУРА ИНВЕСТИЦИИ В ОСНОВНОЙ КАПИТАЛ ПО ВИДАМ ЭКОНОМИЧЕСКОЙ ДЕЯТЕЛЬНОСТИ ЗА </a:t>
            </a:r>
            <a:r>
              <a:rPr lang="ru-RU" sz="1200" smtClean="0">
                <a:solidFill>
                  <a:schemeClr val="tx1"/>
                </a:solidFill>
              </a:rPr>
              <a:t>2016 </a:t>
            </a:r>
            <a:r>
              <a:rPr lang="ru-RU" sz="1200" smtClean="0">
                <a:solidFill>
                  <a:schemeClr val="tx1"/>
                </a:solidFill>
              </a:rPr>
              <a:t>ГОД, </a:t>
            </a:r>
            <a:r>
              <a:rPr lang="ru-RU" sz="1200" dirty="0" smtClean="0">
                <a:solidFill>
                  <a:schemeClr val="tx1"/>
                </a:solidFill>
              </a:rPr>
              <a:t>В %</a:t>
            </a:r>
            <a:endParaRPr lang="ru-RU" sz="1200" b="1" cap="all" dirty="0">
              <a:ln/>
              <a:solidFill>
                <a:schemeClr val="tx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99592" y="142852"/>
            <a:ext cx="6840760" cy="52322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Департамент экономического развития, предпринимательства и закупок администрации города Нижнего Новгорода</a:t>
            </a:r>
            <a:endParaRPr lang="ru-RU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683568" y="1124744"/>
            <a:ext cx="6960266" cy="646331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ОБЪЕМ ИНВЕСТИЦИЙ В ОСНОВНОЙ КАПИТАЛ </a:t>
            </a:r>
          </a:p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(ЗА ИСКЛЮЧЕНИЕМ БЮДЖЕТНЫХ СРЕДСТВ) В РАСЧЕТЕ НА ОДНОГО ЖИТЕЛЯ </a:t>
            </a:r>
            <a:br>
              <a:rPr lang="ru-RU" sz="1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ПО ГОРОДАМ-МИЛЛИОННИКАМ РФ В 2016 ГОДУ, ТЫС.РУБ.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Диаграмма 5"/>
          <p:cNvGraphicFramePr>
            <a:graphicFrameLocks/>
          </p:cNvGraphicFramePr>
          <p:nvPr/>
        </p:nvGraphicFramePr>
        <p:xfrm>
          <a:off x="142844" y="1916832"/>
          <a:ext cx="7572428" cy="45840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99592" y="142852"/>
            <a:ext cx="6840760" cy="52322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Департамент экономического развития, предпринимательства и закупок администрации города Нижнего Новгорода</a:t>
            </a:r>
            <a:endParaRPr lang="ru-RU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683568" y="1124744"/>
            <a:ext cx="6960266" cy="646331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ОБЩАЯ ПЛОЩАДЬ ЖИЛЫХ ПОМЕЩЕНИЙ, </a:t>
            </a:r>
          </a:p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ПРИХОДЯЩИХСЯ  В СРЕДНЕМ НА ОДНОГО ЖИТЕЛЯ,  </a:t>
            </a:r>
            <a:br>
              <a:rPr lang="ru-RU" sz="1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ПО ГОРОДАМ-МИЛЛИОННИКАМ РФ В 2016 ГОДУ, КВ. МЕТРОВ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Диаграмма 5"/>
          <p:cNvGraphicFramePr>
            <a:graphicFrameLocks/>
          </p:cNvGraphicFramePr>
          <p:nvPr/>
        </p:nvGraphicFramePr>
        <p:xfrm>
          <a:off x="395536" y="1916832"/>
          <a:ext cx="7248298" cy="42370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99592" y="142852"/>
            <a:ext cx="6840760" cy="52322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Департамент экономического развития, предпринимательства и закупок администрации города Нижнего Новгорода</a:t>
            </a:r>
            <a:endParaRPr lang="ru-RU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763"/>
            <a:ext cx="9144000" cy="686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714348" y="857232"/>
            <a:ext cx="6888828" cy="646331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СРЕДНЕМЕСЯЧНАЯ ЗАРАБОТНАЯ ПЛАТА </a:t>
            </a:r>
            <a:br>
              <a:rPr lang="ru-RU" sz="1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ПО КРУПНЫМ И СРЕДНИМ ОРГАНИЗАЦИЯМ</a:t>
            </a:r>
          </a:p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ПО ГОРОДАМ-МИЛЛИОННИКАМ РФ В 2016 ГОДУ, РУБЛЕЙ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одержимое 9"/>
          <p:cNvGraphicFramePr>
            <a:graphicFrameLocks/>
          </p:cNvGraphicFramePr>
          <p:nvPr/>
        </p:nvGraphicFramePr>
        <p:xfrm>
          <a:off x="214282" y="1571612"/>
          <a:ext cx="7500990" cy="48097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928662" y="142852"/>
            <a:ext cx="6840760" cy="52322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Департамент экономического развития, предпринимательства и закупок администрации города Нижнего Новгорода</a:t>
            </a:r>
            <a:endParaRPr lang="ru-RU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683568" y="1124744"/>
            <a:ext cx="6480720" cy="461665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ДЕМОГРАФИЧЕСКИЕ КОЭФФИЦИЕНТЫ </a:t>
            </a:r>
          </a:p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ГОРОДУ НИЖНЕМУ НОВГОРОДУ</a:t>
            </a:r>
            <a:endParaRPr lang="ru-RU" sz="1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Диаграмма 4"/>
          <p:cNvGraphicFramePr/>
          <p:nvPr/>
        </p:nvGraphicFramePr>
        <p:xfrm>
          <a:off x="251520" y="1628800"/>
          <a:ext cx="7416824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899592" y="188640"/>
            <a:ext cx="6840760" cy="52322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Департамент экономического развития, предпринимательства и закупок администрации города Нижнего Новгорода</a:t>
            </a:r>
            <a:endParaRPr lang="ru-RU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683568" y="1124744"/>
            <a:ext cx="6480720" cy="461665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УРОВЕНЬ ОФИЦИАЛЬНО ЗАРЕГИСТРИРОВАННОЙ БЕЗРАБОТИЦЫ И КОЭФФИЦИЕНТ НАПРЯЖЕННОСТИ НА РЫНКЕ ТРУДА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Содержимое 14"/>
          <p:cNvGraphicFramePr>
            <a:graphicFrameLocks/>
          </p:cNvGraphicFramePr>
          <p:nvPr/>
        </p:nvGraphicFramePr>
        <p:xfrm>
          <a:off x="323528" y="2060847"/>
          <a:ext cx="7128792" cy="40324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99592" y="188640"/>
            <a:ext cx="6840760" cy="52322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Департамент экономического развития, предпринимательства и закупок администрации города Нижнего Новгорода</a:t>
            </a:r>
            <a:endParaRPr lang="ru-RU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360C417-340A-4401-A77D-40DCEA385088}" type="slidenum">
              <a:rPr lang="ru-RU" smtClean="0"/>
              <a:pPr>
                <a:defRPr/>
              </a:pPr>
              <a:t>9</a:t>
            </a:fld>
            <a:endParaRPr lang="ru-RU"/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763"/>
            <a:ext cx="9144000" cy="686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785786" y="142852"/>
            <a:ext cx="6954566" cy="52322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Департамент экономического развития, предпринимательства и закупок администрации города Нижнего Новгорода</a:t>
            </a:r>
            <a:endParaRPr lang="ru-RU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395536" y="1916832"/>
          <a:ext cx="7143800" cy="3769970"/>
        </p:xfrm>
        <a:graphic>
          <a:graphicData uri="http://schemas.openxmlformats.org/drawingml/2006/table">
            <a:tbl>
              <a:tblPr/>
              <a:tblGrid>
                <a:gridCol w="4357718"/>
                <a:gridCol w="1285884"/>
                <a:gridCol w="1500198"/>
              </a:tblGrid>
              <a:tr h="760423"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300" b="1" i="1" baseline="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Основные показатели</a:t>
                      </a:r>
                      <a:endParaRPr lang="ru-RU" sz="1300" b="1" i="1" baseline="0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476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300" b="1" i="1" baseline="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2015 </a:t>
                      </a:r>
                      <a:r>
                        <a:rPr lang="ru-RU" sz="1300" b="1" i="1" baseline="0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  <a:endParaRPr lang="ru-RU" sz="1300" b="1" i="1" baseline="0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4765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300" b="1" i="1" baseline="0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Оценка</a:t>
                      </a:r>
                    </a:p>
                    <a:p>
                      <a:pPr marL="24765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300" b="1" i="1" baseline="0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2016 года</a:t>
                      </a:r>
                      <a:endParaRPr lang="ru-RU" sz="1300" b="1" i="1" baseline="0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5721">
                <a:tc>
                  <a:txBody>
                    <a:bodyPr/>
                    <a:lstStyle/>
                    <a:p>
                      <a:pPr marL="92075" indent="0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300" b="1" i="1" kern="800" spc="0" baseline="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Количество </a:t>
                      </a:r>
                      <a:r>
                        <a:rPr lang="ru-RU" sz="1300" b="1" i="1" kern="800" spc="0" baseline="0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субъектов малого предпринимательства, принявших участие в обследовании</a:t>
                      </a:r>
                      <a:endParaRPr lang="ru-RU" sz="1300" b="1" i="1" kern="800" spc="0" baseline="0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2476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300" b="1" i="1" kern="800" spc="0" baseline="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13 352</a:t>
                      </a:r>
                      <a:endParaRPr lang="ru-RU" sz="1300" b="1" i="1" kern="800" spc="0" baseline="0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2476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ru-RU" sz="1300" b="1" i="1" kern="800" spc="0" baseline="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13 500</a:t>
                      </a:r>
                      <a:endParaRPr lang="ru-RU" sz="1300" b="1" i="1" kern="800" spc="0" baseline="0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345647">
                <a:tc>
                  <a:txBody>
                    <a:bodyPr/>
                    <a:lstStyle/>
                    <a:p>
                      <a:pPr marL="95250" indent="0" algn="l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kumimoji="0" lang="ru-RU" sz="1300" b="1" i="1" kern="800" spc="0" baseline="0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Среднесписочная </a:t>
                      </a:r>
                      <a:r>
                        <a:rPr kumimoji="0" lang="ru-RU" sz="1300" b="1" i="1" kern="800" spc="0" baseline="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численность работающих, чел.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4765" algn="ctr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kumimoji="0" lang="ru-RU" sz="1300" b="1" i="1" kern="800" spc="0" baseline="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82 286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4765" algn="ctr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kumimoji="0" lang="ru-RU" sz="1300" b="1" i="1" kern="800" spc="0" baseline="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79 366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45647">
                <a:tc>
                  <a:txBody>
                    <a:bodyPr/>
                    <a:lstStyle/>
                    <a:p>
                      <a:pPr marL="92075" indent="0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300" b="1" i="1" kern="800" spc="0" baseline="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Средняя зарплата работающего, руб.</a:t>
                      </a:r>
                      <a:endParaRPr lang="ru-RU" sz="1300" b="1" i="1" kern="800" spc="0" baseline="0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2476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300" b="1" i="1" kern="800" spc="0" baseline="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17 363</a:t>
                      </a:r>
                      <a:endParaRPr lang="ru-RU" sz="1300" b="1" i="1" kern="800" spc="0" baseline="0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2476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ru-RU" sz="1300" b="1" i="1" kern="800" spc="0" baseline="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18 500</a:t>
                      </a:r>
                      <a:endParaRPr lang="ru-RU" sz="1300" b="1" i="1" kern="800" spc="0" baseline="0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345647">
                <a:tc>
                  <a:txBody>
                    <a:bodyPr/>
                    <a:lstStyle/>
                    <a:p>
                      <a:pPr marL="92075" indent="0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300" b="1" i="1" kern="800" spc="0" baseline="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Оборот предприятий, млн.руб.</a:t>
                      </a:r>
                      <a:endParaRPr lang="ru-RU" sz="1300" b="1" i="1" kern="800" spc="0" baseline="0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476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300" b="1" i="1" kern="800" spc="0" baseline="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360 206</a:t>
                      </a:r>
                      <a:endParaRPr lang="ru-RU" sz="1300" b="1" i="1" kern="800" spc="0" baseline="0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476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ru-RU" sz="1300" b="1" i="1" kern="800" spc="0" baseline="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352 395</a:t>
                      </a:r>
                      <a:endParaRPr lang="ru-RU" sz="1300" b="1" i="1" kern="800" spc="0" baseline="0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5380">
                <a:tc>
                  <a:txBody>
                    <a:bodyPr/>
                    <a:lstStyle/>
                    <a:p>
                      <a:pPr marL="45720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300" b="1" i="1" kern="800" spc="0" baseline="0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 </a:t>
                      </a:r>
                      <a:r>
                        <a:rPr lang="ru-RU" sz="1300" b="1" i="1" kern="800" spc="0" baseline="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том числе отгружено товаров, выполнено работ </a:t>
                      </a:r>
                      <a:endParaRPr lang="ru-RU" sz="1300" b="1" i="1" kern="800" spc="0" baseline="0" dirty="0" smtClean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45720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300" b="1" i="1" kern="800" spc="0" baseline="0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 </a:t>
                      </a:r>
                      <a:r>
                        <a:rPr lang="ru-RU" sz="1300" b="1" i="1" kern="800" spc="0" baseline="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услуг собственными силами, млн.руб.</a:t>
                      </a:r>
                      <a:endParaRPr lang="ru-RU" sz="1300" b="1" i="1" kern="800" spc="0" baseline="0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2476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300" b="1" i="1" kern="800" spc="0" baseline="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148 150</a:t>
                      </a:r>
                      <a:endParaRPr lang="ru-RU" sz="1300" b="1" i="1" kern="800" spc="0" baseline="0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2476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ru-RU" sz="1300" b="1" i="1" kern="800" spc="0" baseline="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139 931</a:t>
                      </a:r>
                      <a:endParaRPr lang="ru-RU" sz="1300" b="1" i="1" kern="800" spc="0" baseline="0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337354">
                <a:tc>
                  <a:txBody>
                    <a:bodyPr/>
                    <a:lstStyle/>
                    <a:p>
                      <a:pPr marL="92075" indent="0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300" b="1" i="1" kern="800" spc="0" baseline="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Сальдированный финансовый результат, млн.руб.</a:t>
                      </a:r>
                      <a:endParaRPr lang="ru-RU" sz="1300" b="1" i="1" kern="800" spc="0" baseline="0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476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300" b="1" i="1" kern="800" spc="0" baseline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14 838</a:t>
                      </a:r>
                      <a:endParaRPr lang="ru-RU" sz="1300" b="1" i="1" kern="800" spc="0" baseline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476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ru-RU" sz="1300" b="1" i="1" kern="800" spc="0" baseline="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15 358</a:t>
                      </a:r>
                      <a:endParaRPr lang="ru-RU" sz="1300" b="1" i="1" kern="800" spc="0" baseline="0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54151">
                <a:tc>
                  <a:txBody>
                    <a:bodyPr/>
                    <a:lstStyle/>
                    <a:p>
                      <a:pPr marL="92075" indent="0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300" b="1" i="1" kern="800" spc="0" baseline="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Инвестиции в основной капитал, млн.руб.</a:t>
                      </a:r>
                      <a:endParaRPr lang="ru-RU" sz="1300" b="1" i="1" kern="800" spc="0" baseline="0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2476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300" b="1" i="1" kern="800" spc="0" baseline="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4 809</a:t>
                      </a:r>
                      <a:endParaRPr lang="ru-RU" sz="1300" b="1" i="1" kern="800" spc="0" baseline="0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2476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ru-RU" sz="1300" b="1" i="1" kern="800" spc="0" baseline="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4 000</a:t>
                      </a:r>
                      <a:endParaRPr lang="ru-RU" sz="1300" b="1" i="1" kern="800" spc="0" baseline="0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0"/>
            <a:ext cx="63863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28662" y="1142984"/>
            <a:ext cx="6480720" cy="461665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ОСНОВНЫЕ ПОКАЗАТЕЛИ ДЕЯТЕЛЬНОСТИ МАЛЫХ ПРЕДПРИЯТИЙ</a:t>
            </a:r>
          </a:p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ПО РЕЗУЛЬТАТАМ МУНИЦИПАЛЬНОГО ОБСЛЕДОВАНИЯ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2778045" y="2852936"/>
            <a:ext cx="4968411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cap="all" dirty="0">
                <a:ln w="90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Спасибо за </a:t>
            </a:r>
            <a:r>
              <a:rPr lang="ru-RU" sz="2800" b="1" cap="all" dirty="0" smtClean="0">
                <a:ln w="90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внимание!</a:t>
            </a:r>
            <a:endParaRPr lang="ru-RU" sz="2800" b="1" cap="all" dirty="0">
              <a:ln w="9000" cmpd="sng">
                <a:solidFill>
                  <a:sysClr val="windowText" lastClr="000000"/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+mn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85918" y="4786322"/>
            <a:ext cx="7358082" cy="110799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Департамент экономического развития, предпринимательства и закупок администрации города Нижнего Новгорода</a:t>
            </a:r>
          </a:p>
          <a:p>
            <a:endParaRPr lang="ru-RU" sz="10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0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4640</TotalTime>
  <Words>355</Words>
  <Application>Microsoft Office PowerPoint</Application>
  <PresentationFormat>Экран (4:3)</PresentationFormat>
  <Paragraphs>100</Paragraphs>
  <Slides>10</Slides>
  <Notes>8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Бумажная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Company>RePack by SPecialiST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Моисеева Юлия Вячеславовна</dc:creator>
  <cp:lastModifiedBy>Шатова Наталья Анатольевна</cp:lastModifiedBy>
  <cp:revision>541</cp:revision>
  <dcterms:created xsi:type="dcterms:W3CDTF">2013-11-28T10:14:45Z</dcterms:created>
  <dcterms:modified xsi:type="dcterms:W3CDTF">2017-05-17T06:21:35Z</dcterms:modified>
</cp:coreProperties>
</file>